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8" r:id="rId2"/>
    <p:sldId id="261" r:id="rId3"/>
    <p:sldId id="260" r:id="rId4"/>
    <p:sldId id="298" r:id="rId5"/>
    <p:sldId id="263" r:id="rId6"/>
    <p:sldId id="264" r:id="rId7"/>
    <p:sldId id="290" r:id="rId8"/>
    <p:sldId id="291" r:id="rId9"/>
    <p:sldId id="297" r:id="rId10"/>
    <p:sldId id="299" r:id="rId11"/>
    <p:sldId id="286" r:id="rId12"/>
    <p:sldId id="300" r:id="rId13"/>
    <p:sldId id="302" r:id="rId14"/>
    <p:sldId id="265" r:id="rId15"/>
    <p:sldId id="268" r:id="rId16"/>
    <p:sldId id="269" r:id="rId17"/>
    <p:sldId id="270" r:id="rId18"/>
    <p:sldId id="271" r:id="rId19"/>
    <p:sldId id="272" r:id="rId20"/>
    <p:sldId id="273" r:id="rId21"/>
    <p:sldId id="274" r:id="rId22"/>
    <p:sldId id="275" r:id="rId23"/>
    <p:sldId id="276" r:id="rId24"/>
    <p:sldId id="277" r:id="rId25"/>
    <p:sldId id="289" r:id="rId26"/>
    <p:sldId id="294" r:id="rId27"/>
    <p:sldId id="288" r:id="rId28"/>
    <p:sldId id="29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47ED2A4-B87F-481A-BE52-F4207767AEE9}">
          <p14:sldIdLst>
            <p14:sldId id="258"/>
            <p14:sldId id="261"/>
            <p14:sldId id="260"/>
            <p14:sldId id="298"/>
            <p14:sldId id="263"/>
            <p14:sldId id="264"/>
            <p14:sldId id="290"/>
            <p14:sldId id="291"/>
            <p14:sldId id="297"/>
            <p14:sldId id="299"/>
            <p14:sldId id="286"/>
            <p14:sldId id="300"/>
            <p14:sldId id="302"/>
            <p14:sldId id="265"/>
            <p14:sldId id="268"/>
            <p14:sldId id="269"/>
            <p14:sldId id="270"/>
            <p14:sldId id="271"/>
            <p14:sldId id="272"/>
            <p14:sldId id="273"/>
            <p14:sldId id="274"/>
            <p14:sldId id="275"/>
            <p14:sldId id="276"/>
            <p14:sldId id="277"/>
            <p14:sldId id="289"/>
            <p14:sldId id="294"/>
            <p14:sldId id="288"/>
            <p14:sldId id="29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5F4E"/>
    <a:srgbClr val="7A7A7A"/>
    <a:srgbClr val="FF6D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83" autoAdjust="0"/>
    <p:restoredTop sz="95226" autoAdjust="0"/>
  </p:normalViewPr>
  <p:slideViewPr>
    <p:cSldViewPr snapToGrid="0">
      <p:cViewPr varScale="1">
        <p:scale>
          <a:sx n="72" d="100"/>
          <a:sy n="72" d="100"/>
        </p:scale>
        <p:origin x="480" y="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39AE01-76B9-47F1-97D9-9D931A3E7CAD}" type="datetimeFigureOut">
              <a:rPr lang="en-US" smtClean="0"/>
              <a:t>4/23/2022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4B973-0F44-4F11-9718-D0FF27145248}" type="slidenum">
              <a:rPr lang="en-US" smtClean="0"/>
              <a:t>‹#›</a:t>
            </a:fld>
            <a:endParaRPr lang="en-US"/>
          </a:p>
        </p:txBody>
      </p:sp>
    </p:spTree>
    <p:extLst>
      <p:ext uri="{BB962C8B-B14F-4D97-AF65-F5344CB8AC3E}">
        <p14:creationId xmlns:p14="http://schemas.microsoft.com/office/powerpoint/2010/main" val="385457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photos/fzOITuS1DIQ"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photos/fzOITuS1DIQ"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unsplash.com/photos/fzOITuS1DIQ"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unsplash.com/photos/fzOITuS1DIQ"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unsplash.com/photos/fzOITuS1DIQ"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unsplash.com/photos/fzOITuS1DIQ"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nsplash.com/photos/fzOITuS1DIQ"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unsplash.com/photos/fzOITuS1DIQ"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unsplash.com/photos/fzOITuS1DIQ"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unsplash.com/photos/fzOITuS1DIQ"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photos/fzOITuS1DIQ"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unsplash.com/photos/fzOITuS1DIQ"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unsplash.com/photos/fzOITuS1DIQ"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unsplash.com/photos/fzOITuS1DIQ"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unsplash.com/photos/fzOITuS1DIQ"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unsplash.com/photos/fzOITuS1DIQ"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unsplash.com/photos/fzOITuS1DIQ"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unsplash.com/photos/fzOITuS1DIQ"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unsplash.com/photos/fzOITuS1DIQ"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photos/fzOITuS1DIQ"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photos/fzOITuS1DIQ"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photos/fzOITuS1DIQ"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nsplash.com/photos/fzOITuS1DIQ"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nsplash.com/photos/fzOITuS1DIQ"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unsplash.com/photos/fzOITuS1DIQ"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unsplash.com/photos/fzOITuS1DIQ"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Links:</a:t>
            </a:r>
          </a:p>
          <a:p>
            <a:endParaRPr lang="en-US"/>
          </a:p>
          <a:p>
            <a:r>
              <a:rPr lang="en-US">
                <a:hlinkClick r:id="rId3"/>
              </a:rPr>
              <a:t>https://unsplash.com/photos/fzOITuS1DIQ</a:t>
            </a:r>
            <a:endParaRPr lang="en-US"/>
          </a:p>
        </p:txBody>
      </p:sp>
      <p:sp>
        <p:nvSpPr>
          <p:cNvPr id="4" name="Slide Number Placeholder 3"/>
          <p:cNvSpPr>
            <a:spLocks noGrp="1"/>
          </p:cNvSpPr>
          <p:nvPr>
            <p:ph type="sldNum" sz="quarter" idx="10"/>
          </p:nvPr>
        </p:nvSpPr>
        <p:spPr/>
        <p:txBody>
          <a:bodyPr/>
          <a:lstStyle/>
          <a:p>
            <a:fld id="{0014B973-0F44-4F11-9718-D0FF27145248}" type="slidenum">
              <a:rPr lang="en-US" smtClean="0"/>
              <a:t>1</a:t>
            </a:fld>
            <a:endParaRPr lang="en-US"/>
          </a:p>
        </p:txBody>
      </p:sp>
    </p:spTree>
    <p:extLst>
      <p:ext uri="{BB962C8B-B14F-4D97-AF65-F5344CB8AC3E}">
        <p14:creationId xmlns:p14="http://schemas.microsoft.com/office/powerpoint/2010/main" val="212274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Links:</a:t>
            </a:r>
          </a:p>
          <a:p>
            <a:endParaRPr lang="en-US"/>
          </a:p>
          <a:p>
            <a:r>
              <a:rPr lang="en-US">
                <a:hlinkClick r:id="rId3"/>
              </a:rPr>
              <a:t>https://unsplash.com/photos/fzOITuS1DIQ</a:t>
            </a:r>
            <a:endParaRPr lang="en-US"/>
          </a:p>
        </p:txBody>
      </p:sp>
      <p:sp>
        <p:nvSpPr>
          <p:cNvPr id="4" name="Slide Number Placeholder 3"/>
          <p:cNvSpPr>
            <a:spLocks noGrp="1"/>
          </p:cNvSpPr>
          <p:nvPr>
            <p:ph type="sldNum" sz="quarter" idx="10"/>
          </p:nvPr>
        </p:nvSpPr>
        <p:spPr/>
        <p:txBody>
          <a:bodyPr/>
          <a:lstStyle/>
          <a:p>
            <a:fld id="{0014B973-0F44-4F11-9718-D0FF27145248}" type="slidenum">
              <a:rPr lang="en-US" smtClean="0"/>
              <a:t>10</a:t>
            </a:fld>
            <a:endParaRPr lang="en-US"/>
          </a:p>
        </p:txBody>
      </p:sp>
    </p:spTree>
    <p:extLst>
      <p:ext uri="{BB962C8B-B14F-4D97-AF65-F5344CB8AC3E}">
        <p14:creationId xmlns:p14="http://schemas.microsoft.com/office/powerpoint/2010/main" val="3859810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14B973-0F44-4F11-9718-D0FF27145248}" type="slidenum">
              <a:rPr lang="en-US" smtClean="0"/>
              <a:t>11</a:t>
            </a:fld>
            <a:endParaRPr lang="en-US"/>
          </a:p>
        </p:txBody>
      </p:sp>
    </p:spTree>
    <p:extLst>
      <p:ext uri="{BB962C8B-B14F-4D97-AF65-F5344CB8AC3E}">
        <p14:creationId xmlns:p14="http://schemas.microsoft.com/office/powerpoint/2010/main" val="3393095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Links:</a:t>
            </a:r>
          </a:p>
          <a:p>
            <a:endParaRPr lang="en-US"/>
          </a:p>
          <a:p>
            <a:r>
              <a:rPr lang="en-US">
                <a:hlinkClick r:id="rId3"/>
              </a:rPr>
              <a:t>https://unsplash.com/photos/fzOITuS1DIQ</a:t>
            </a:r>
            <a:endParaRPr lang="en-US"/>
          </a:p>
        </p:txBody>
      </p:sp>
      <p:sp>
        <p:nvSpPr>
          <p:cNvPr id="4" name="Slide Number Placeholder 3"/>
          <p:cNvSpPr>
            <a:spLocks noGrp="1"/>
          </p:cNvSpPr>
          <p:nvPr>
            <p:ph type="sldNum" sz="quarter" idx="10"/>
          </p:nvPr>
        </p:nvSpPr>
        <p:spPr/>
        <p:txBody>
          <a:bodyPr/>
          <a:lstStyle/>
          <a:p>
            <a:fld id="{0014B973-0F44-4F11-9718-D0FF27145248}" type="slidenum">
              <a:rPr lang="en-US" smtClean="0"/>
              <a:t>12</a:t>
            </a:fld>
            <a:endParaRPr lang="en-US"/>
          </a:p>
        </p:txBody>
      </p:sp>
    </p:spTree>
    <p:extLst>
      <p:ext uri="{BB962C8B-B14F-4D97-AF65-F5344CB8AC3E}">
        <p14:creationId xmlns:p14="http://schemas.microsoft.com/office/powerpoint/2010/main" val="2486778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Links:</a:t>
            </a:r>
          </a:p>
          <a:p>
            <a:endParaRPr lang="en-US"/>
          </a:p>
          <a:p>
            <a:r>
              <a:rPr lang="en-US">
                <a:hlinkClick r:id="rId3"/>
              </a:rPr>
              <a:t>https://unsplash.com/photos/fzOITuS1DIQ</a:t>
            </a:r>
            <a:endParaRPr lang="en-US"/>
          </a:p>
        </p:txBody>
      </p:sp>
      <p:sp>
        <p:nvSpPr>
          <p:cNvPr id="4" name="Slide Number Placeholder 3"/>
          <p:cNvSpPr>
            <a:spLocks noGrp="1"/>
          </p:cNvSpPr>
          <p:nvPr>
            <p:ph type="sldNum" sz="quarter" idx="10"/>
          </p:nvPr>
        </p:nvSpPr>
        <p:spPr/>
        <p:txBody>
          <a:bodyPr/>
          <a:lstStyle/>
          <a:p>
            <a:fld id="{0014B973-0F44-4F11-9718-D0FF27145248}" type="slidenum">
              <a:rPr lang="en-US" smtClean="0"/>
              <a:t>13</a:t>
            </a:fld>
            <a:endParaRPr lang="en-US"/>
          </a:p>
        </p:txBody>
      </p:sp>
    </p:spTree>
    <p:extLst>
      <p:ext uri="{BB962C8B-B14F-4D97-AF65-F5344CB8AC3E}">
        <p14:creationId xmlns:p14="http://schemas.microsoft.com/office/powerpoint/2010/main" val="2082920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Links:</a:t>
            </a:r>
          </a:p>
          <a:p>
            <a:endParaRPr lang="en-US"/>
          </a:p>
          <a:p>
            <a:r>
              <a:rPr lang="en-US">
                <a:hlinkClick r:id="rId3"/>
              </a:rPr>
              <a:t>https://unsplash.com/photos/fzOITuS1DIQ</a:t>
            </a:r>
            <a:endParaRPr lang="en-US"/>
          </a:p>
        </p:txBody>
      </p:sp>
      <p:sp>
        <p:nvSpPr>
          <p:cNvPr id="4" name="Slide Number Placeholder 3"/>
          <p:cNvSpPr>
            <a:spLocks noGrp="1"/>
          </p:cNvSpPr>
          <p:nvPr>
            <p:ph type="sldNum" sz="quarter" idx="10"/>
          </p:nvPr>
        </p:nvSpPr>
        <p:spPr/>
        <p:txBody>
          <a:bodyPr/>
          <a:lstStyle/>
          <a:p>
            <a:fld id="{0014B973-0F44-4F11-9718-D0FF27145248}" type="slidenum">
              <a:rPr lang="en-US" smtClean="0"/>
              <a:t>14</a:t>
            </a:fld>
            <a:endParaRPr lang="en-US"/>
          </a:p>
        </p:txBody>
      </p:sp>
    </p:spTree>
    <p:extLst>
      <p:ext uri="{BB962C8B-B14F-4D97-AF65-F5344CB8AC3E}">
        <p14:creationId xmlns:p14="http://schemas.microsoft.com/office/powerpoint/2010/main" val="3393095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Links:</a:t>
            </a:r>
          </a:p>
          <a:p>
            <a:endParaRPr lang="en-US"/>
          </a:p>
          <a:p>
            <a:r>
              <a:rPr lang="en-US">
                <a:hlinkClick r:id="rId3"/>
              </a:rPr>
              <a:t>https://unsplash.com/photos/fzOITuS1DIQ</a:t>
            </a:r>
            <a:endParaRPr lang="en-US"/>
          </a:p>
        </p:txBody>
      </p:sp>
      <p:sp>
        <p:nvSpPr>
          <p:cNvPr id="4" name="Slide Number Placeholder 3"/>
          <p:cNvSpPr>
            <a:spLocks noGrp="1"/>
          </p:cNvSpPr>
          <p:nvPr>
            <p:ph type="sldNum" sz="quarter" idx="10"/>
          </p:nvPr>
        </p:nvSpPr>
        <p:spPr/>
        <p:txBody>
          <a:bodyPr/>
          <a:lstStyle/>
          <a:p>
            <a:fld id="{0014B973-0F44-4F11-9718-D0FF27145248}" type="slidenum">
              <a:rPr lang="en-US" smtClean="0"/>
              <a:t>15</a:t>
            </a:fld>
            <a:endParaRPr lang="en-US"/>
          </a:p>
        </p:txBody>
      </p:sp>
    </p:spTree>
    <p:extLst>
      <p:ext uri="{BB962C8B-B14F-4D97-AF65-F5344CB8AC3E}">
        <p14:creationId xmlns:p14="http://schemas.microsoft.com/office/powerpoint/2010/main" val="1627030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Links:</a:t>
            </a:r>
          </a:p>
          <a:p>
            <a:endParaRPr lang="en-US"/>
          </a:p>
          <a:p>
            <a:r>
              <a:rPr lang="en-US">
                <a:hlinkClick r:id="rId3"/>
              </a:rPr>
              <a:t>https://unsplash.com/photos/fzOITuS1DIQ</a:t>
            </a:r>
            <a:endParaRPr lang="en-US"/>
          </a:p>
        </p:txBody>
      </p:sp>
      <p:sp>
        <p:nvSpPr>
          <p:cNvPr id="4" name="Slide Number Placeholder 3"/>
          <p:cNvSpPr>
            <a:spLocks noGrp="1"/>
          </p:cNvSpPr>
          <p:nvPr>
            <p:ph type="sldNum" sz="quarter" idx="10"/>
          </p:nvPr>
        </p:nvSpPr>
        <p:spPr/>
        <p:txBody>
          <a:bodyPr/>
          <a:lstStyle/>
          <a:p>
            <a:fld id="{0014B973-0F44-4F11-9718-D0FF27145248}" type="slidenum">
              <a:rPr lang="en-US" smtClean="0"/>
              <a:t>16</a:t>
            </a:fld>
            <a:endParaRPr lang="en-US"/>
          </a:p>
        </p:txBody>
      </p:sp>
    </p:spTree>
    <p:extLst>
      <p:ext uri="{BB962C8B-B14F-4D97-AF65-F5344CB8AC3E}">
        <p14:creationId xmlns:p14="http://schemas.microsoft.com/office/powerpoint/2010/main" val="3393095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Links:</a:t>
            </a:r>
          </a:p>
          <a:p>
            <a:endParaRPr lang="en-US"/>
          </a:p>
          <a:p>
            <a:r>
              <a:rPr lang="en-US">
                <a:hlinkClick r:id="rId3"/>
              </a:rPr>
              <a:t>https://unsplash.com/photos/fzOITuS1DIQ</a:t>
            </a:r>
            <a:endParaRPr lang="en-US"/>
          </a:p>
        </p:txBody>
      </p:sp>
      <p:sp>
        <p:nvSpPr>
          <p:cNvPr id="4" name="Slide Number Placeholder 3"/>
          <p:cNvSpPr>
            <a:spLocks noGrp="1"/>
          </p:cNvSpPr>
          <p:nvPr>
            <p:ph type="sldNum" sz="quarter" idx="10"/>
          </p:nvPr>
        </p:nvSpPr>
        <p:spPr/>
        <p:txBody>
          <a:bodyPr/>
          <a:lstStyle/>
          <a:p>
            <a:fld id="{0014B973-0F44-4F11-9718-D0FF27145248}" type="slidenum">
              <a:rPr lang="en-US" smtClean="0"/>
              <a:t>17</a:t>
            </a:fld>
            <a:endParaRPr lang="en-US"/>
          </a:p>
        </p:txBody>
      </p:sp>
    </p:spTree>
    <p:extLst>
      <p:ext uri="{BB962C8B-B14F-4D97-AF65-F5344CB8AC3E}">
        <p14:creationId xmlns:p14="http://schemas.microsoft.com/office/powerpoint/2010/main" val="3393095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Links:</a:t>
            </a:r>
          </a:p>
          <a:p>
            <a:endParaRPr lang="en-US"/>
          </a:p>
          <a:p>
            <a:r>
              <a:rPr lang="en-US">
                <a:hlinkClick r:id="rId3"/>
              </a:rPr>
              <a:t>https://unsplash.com/photos/fzOITuS1DIQ</a:t>
            </a:r>
            <a:endParaRPr lang="en-US"/>
          </a:p>
        </p:txBody>
      </p:sp>
      <p:sp>
        <p:nvSpPr>
          <p:cNvPr id="4" name="Slide Number Placeholder 3"/>
          <p:cNvSpPr>
            <a:spLocks noGrp="1"/>
          </p:cNvSpPr>
          <p:nvPr>
            <p:ph type="sldNum" sz="quarter" idx="10"/>
          </p:nvPr>
        </p:nvSpPr>
        <p:spPr/>
        <p:txBody>
          <a:bodyPr/>
          <a:lstStyle/>
          <a:p>
            <a:fld id="{0014B973-0F44-4F11-9718-D0FF27145248}" type="slidenum">
              <a:rPr lang="en-US" smtClean="0"/>
              <a:t>18</a:t>
            </a:fld>
            <a:endParaRPr lang="en-US"/>
          </a:p>
        </p:txBody>
      </p:sp>
    </p:spTree>
    <p:extLst>
      <p:ext uri="{BB962C8B-B14F-4D97-AF65-F5344CB8AC3E}">
        <p14:creationId xmlns:p14="http://schemas.microsoft.com/office/powerpoint/2010/main" val="3393095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Links:</a:t>
            </a:r>
          </a:p>
          <a:p>
            <a:endParaRPr lang="en-US"/>
          </a:p>
          <a:p>
            <a:r>
              <a:rPr lang="en-US">
                <a:hlinkClick r:id="rId3"/>
              </a:rPr>
              <a:t>https://unsplash.com/photos/fzOITuS1DIQ</a:t>
            </a:r>
            <a:endParaRPr lang="en-US"/>
          </a:p>
        </p:txBody>
      </p:sp>
      <p:sp>
        <p:nvSpPr>
          <p:cNvPr id="4" name="Slide Number Placeholder 3"/>
          <p:cNvSpPr>
            <a:spLocks noGrp="1"/>
          </p:cNvSpPr>
          <p:nvPr>
            <p:ph type="sldNum" sz="quarter" idx="10"/>
          </p:nvPr>
        </p:nvSpPr>
        <p:spPr/>
        <p:txBody>
          <a:bodyPr/>
          <a:lstStyle/>
          <a:p>
            <a:fld id="{0014B973-0F44-4F11-9718-D0FF27145248}" type="slidenum">
              <a:rPr lang="en-US" smtClean="0"/>
              <a:t>19</a:t>
            </a:fld>
            <a:endParaRPr lang="en-US"/>
          </a:p>
        </p:txBody>
      </p:sp>
    </p:spTree>
    <p:extLst>
      <p:ext uri="{BB962C8B-B14F-4D97-AF65-F5344CB8AC3E}">
        <p14:creationId xmlns:p14="http://schemas.microsoft.com/office/powerpoint/2010/main" val="3393095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Links:</a:t>
            </a:r>
          </a:p>
          <a:p>
            <a:endParaRPr lang="en-US"/>
          </a:p>
          <a:p>
            <a:r>
              <a:rPr lang="en-US">
                <a:hlinkClick r:id="rId3"/>
              </a:rPr>
              <a:t>https://unsplash.com/photos/fzOITuS1DIQ</a:t>
            </a:r>
            <a:endParaRPr lang="en-US"/>
          </a:p>
        </p:txBody>
      </p:sp>
      <p:sp>
        <p:nvSpPr>
          <p:cNvPr id="4" name="Slide Number Placeholder 3"/>
          <p:cNvSpPr>
            <a:spLocks noGrp="1"/>
          </p:cNvSpPr>
          <p:nvPr>
            <p:ph type="sldNum" sz="quarter" idx="10"/>
          </p:nvPr>
        </p:nvSpPr>
        <p:spPr/>
        <p:txBody>
          <a:bodyPr/>
          <a:lstStyle/>
          <a:p>
            <a:fld id="{0014B973-0F44-4F11-9718-D0FF27145248}" type="slidenum">
              <a:rPr lang="en-US" smtClean="0"/>
              <a:t>2</a:t>
            </a:fld>
            <a:endParaRPr lang="en-US"/>
          </a:p>
        </p:txBody>
      </p:sp>
    </p:spTree>
    <p:extLst>
      <p:ext uri="{BB962C8B-B14F-4D97-AF65-F5344CB8AC3E}">
        <p14:creationId xmlns:p14="http://schemas.microsoft.com/office/powerpoint/2010/main" val="2802133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Links:</a:t>
            </a:r>
          </a:p>
          <a:p>
            <a:endParaRPr lang="en-US"/>
          </a:p>
          <a:p>
            <a:r>
              <a:rPr lang="en-US">
                <a:hlinkClick r:id="rId3"/>
              </a:rPr>
              <a:t>https://unsplash.com/photos/fzOITuS1DIQ</a:t>
            </a:r>
            <a:endParaRPr lang="en-US"/>
          </a:p>
        </p:txBody>
      </p:sp>
      <p:sp>
        <p:nvSpPr>
          <p:cNvPr id="4" name="Slide Number Placeholder 3"/>
          <p:cNvSpPr>
            <a:spLocks noGrp="1"/>
          </p:cNvSpPr>
          <p:nvPr>
            <p:ph type="sldNum" sz="quarter" idx="10"/>
          </p:nvPr>
        </p:nvSpPr>
        <p:spPr/>
        <p:txBody>
          <a:bodyPr/>
          <a:lstStyle/>
          <a:p>
            <a:fld id="{0014B973-0F44-4F11-9718-D0FF27145248}" type="slidenum">
              <a:rPr lang="en-US" smtClean="0"/>
              <a:t>20</a:t>
            </a:fld>
            <a:endParaRPr lang="en-US"/>
          </a:p>
        </p:txBody>
      </p:sp>
    </p:spTree>
    <p:extLst>
      <p:ext uri="{BB962C8B-B14F-4D97-AF65-F5344CB8AC3E}">
        <p14:creationId xmlns:p14="http://schemas.microsoft.com/office/powerpoint/2010/main" val="3393095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hlinkClick r:id="rId3"/>
              </a:rPr>
              <a:t>https://unsplash.com/photos/fzOITuS1DIQ</a:t>
            </a:r>
            <a:endParaRPr lang="en-US" dirty="0"/>
          </a:p>
        </p:txBody>
      </p:sp>
      <p:sp>
        <p:nvSpPr>
          <p:cNvPr id="4" name="Slide Number Placeholder 3"/>
          <p:cNvSpPr>
            <a:spLocks noGrp="1"/>
          </p:cNvSpPr>
          <p:nvPr>
            <p:ph type="sldNum" sz="quarter" idx="10"/>
          </p:nvPr>
        </p:nvSpPr>
        <p:spPr/>
        <p:txBody>
          <a:bodyPr/>
          <a:lstStyle/>
          <a:p>
            <a:fld id="{0014B973-0F44-4F11-9718-D0FF27145248}" type="slidenum">
              <a:rPr lang="en-US" smtClean="0"/>
              <a:t>21</a:t>
            </a:fld>
            <a:endParaRPr lang="en-US"/>
          </a:p>
        </p:txBody>
      </p:sp>
    </p:spTree>
    <p:extLst>
      <p:ext uri="{BB962C8B-B14F-4D97-AF65-F5344CB8AC3E}">
        <p14:creationId xmlns:p14="http://schemas.microsoft.com/office/powerpoint/2010/main" val="3393095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Links:</a:t>
            </a:r>
          </a:p>
          <a:p>
            <a:endParaRPr lang="en-US"/>
          </a:p>
          <a:p>
            <a:r>
              <a:rPr lang="en-US">
                <a:hlinkClick r:id="rId3"/>
              </a:rPr>
              <a:t>https://unsplash.com/photos/fzOITuS1DIQ</a:t>
            </a:r>
            <a:endParaRPr lang="en-US"/>
          </a:p>
        </p:txBody>
      </p:sp>
      <p:sp>
        <p:nvSpPr>
          <p:cNvPr id="4" name="Slide Number Placeholder 3"/>
          <p:cNvSpPr>
            <a:spLocks noGrp="1"/>
          </p:cNvSpPr>
          <p:nvPr>
            <p:ph type="sldNum" sz="quarter" idx="10"/>
          </p:nvPr>
        </p:nvSpPr>
        <p:spPr/>
        <p:txBody>
          <a:bodyPr/>
          <a:lstStyle/>
          <a:p>
            <a:fld id="{0014B973-0F44-4F11-9718-D0FF27145248}" type="slidenum">
              <a:rPr lang="en-US" smtClean="0"/>
              <a:t>22</a:t>
            </a:fld>
            <a:endParaRPr lang="en-US"/>
          </a:p>
        </p:txBody>
      </p:sp>
    </p:spTree>
    <p:extLst>
      <p:ext uri="{BB962C8B-B14F-4D97-AF65-F5344CB8AC3E}">
        <p14:creationId xmlns:p14="http://schemas.microsoft.com/office/powerpoint/2010/main" val="3393095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Links:</a:t>
            </a:r>
          </a:p>
          <a:p>
            <a:endParaRPr lang="en-US"/>
          </a:p>
          <a:p>
            <a:r>
              <a:rPr lang="en-US">
                <a:hlinkClick r:id="rId3"/>
              </a:rPr>
              <a:t>https://unsplash.com/photos/fzOITuS1DIQ</a:t>
            </a:r>
            <a:endParaRPr lang="en-US"/>
          </a:p>
        </p:txBody>
      </p:sp>
      <p:sp>
        <p:nvSpPr>
          <p:cNvPr id="4" name="Slide Number Placeholder 3"/>
          <p:cNvSpPr>
            <a:spLocks noGrp="1"/>
          </p:cNvSpPr>
          <p:nvPr>
            <p:ph type="sldNum" sz="quarter" idx="10"/>
          </p:nvPr>
        </p:nvSpPr>
        <p:spPr/>
        <p:txBody>
          <a:bodyPr/>
          <a:lstStyle/>
          <a:p>
            <a:fld id="{0014B973-0F44-4F11-9718-D0FF27145248}" type="slidenum">
              <a:rPr lang="en-US" smtClean="0"/>
              <a:t>23</a:t>
            </a:fld>
            <a:endParaRPr lang="en-US"/>
          </a:p>
        </p:txBody>
      </p:sp>
    </p:spTree>
    <p:extLst>
      <p:ext uri="{BB962C8B-B14F-4D97-AF65-F5344CB8AC3E}">
        <p14:creationId xmlns:p14="http://schemas.microsoft.com/office/powerpoint/2010/main" val="3393095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Links:</a:t>
            </a:r>
          </a:p>
          <a:p>
            <a:endParaRPr lang="en-US"/>
          </a:p>
          <a:p>
            <a:r>
              <a:rPr lang="en-US">
                <a:hlinkClick r:id="rId3"/>
              </a:rPr>
              <a:t>https://unsplash.com/photos/fzOITuS1DIQ</a:t>
            </a:r>
            <a:endParaRPr lang="en-US"/>
          </a:p>
        </p:txBody>
      </p:sp>
      <p:sp>
        <p:nvSpPr>
          <p:cNvPr id="4" name="Slide Number Placeholder 3"/>
          <p:cNvSpPr>
            <a:spLocks noGrp="1"/>
          </p:cNvSpPr>
          <p:nvPr>
            <p:ph type="sldNum" sz="quarter" idx="10"/>
          </p:nvPr>
        </p:nvSpPr>
        <p:spPr/>
        <p:txBody>
          <a:bodyPr/>
          <a:lstStyle/>
          <a:p>
            <a:fld id="{0014B973-0F44-4F11-9718-D0FF27145248}" type="slidenum">
              <a:rPr lang="en-US" smtClean="0"/>
              <a:t>24</a:t>
            </a:fld>
            <a:endParaRPr lang="en-US"/>
          </a:p>
        </p:txBody>
      </p:sp>
    </p:spTree>
    <p:extLst>
      <p:ext uri="{BB962C8B-B14F-4D97-AF65-F5344CB8AC3E}">
        <p14:creationId xmlns:p14="http://schemas.microsoft.com/office/powerpoint/2010/main" val="3393095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Links:</a:t>
            </a:r>
          </a:p>
          <a:p>
            <a:endParaRPr lang="en-US"/>
          </a:p>
          <a:p>
            <a:r>
              <a:rPr lang="en-US">
                <a:hlinkClick r:id="rId3"/>
              </a:rPr>
              <a:t>https://unsplash.com/photos/fzOITuS1DIQ</a:t>
            </a:r>
            <a:endParaRPr lang="en-US"/>
          </a:p>
        </p:txBody>
      </p:sp>
      <p:sp>
        <p:nvSpPr>
          <p:cNvPr id="4" name="Slide Number Placeholder 3"/>
          <p:cNvSpPr>
            <a:spLocks noGrp="1"/>
          </p:cNvSpPr>
          <p:nvPr>
            <p:ph type="sldNum" sz="quarter" idx="10"/>
          </p:nvPr>
        </p:nvSpPr>
        <p:spPr/>
        <p:txBody>
          <a:bodyPr/>
          <a:lstStyle/>
          <a:p>
            <a:fld id="{0014B973-0F44-4F11-9718-D0FF27145248}" type="slidenum">
              <a:rPr lang="en-US" smtClean="0"/>
              <a:t>25</a:t>
            </a:fld>
            <a:endParaRPr lang="en-US"/>
          </a:p>
        </p:txBody>
      </p:sp>
    </p:spTree>
    <p:extLst>
      <p:ext uri="{BB962C8B-B14F-4D97-AF65-F5344CB8AC3E}">
        <p14:creationId xmlns:p14="http://schemas.microsoft.com/office/powerpoint/2010/main" val="3393095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Links:</a:t>
            </a:r>
          </a:p>
          <a:p>
            <a:endParaRPr lang="en-US"/>
          </a:p>
          <a:p>
            <a:r>
              <a:rPr lang="en-US">
                <a:hlinkClick r:id="rId3"/>
              </a:rPr>
              <a:t>https://unsplash.com/photos/fzOITuS1DIQ</a:t>
            </a:r>
            <a:endParaRPr lang="en-US"/>
          </a:p>
        </p:txBody>
      </p:sp>
      <p:sp>
        <p:nvSpPr>
          <p:cNvPr id="4" name="Slide Number Placeholder 3"/>
          <p:cNvSpPr>
            <a:spLocks noGrp="1"/>
          </p:cNvSpPr>
          <p:nvPr>
            <p:ph type="sldNum" sz="quarter" idx="10"/>
          </p:nvPr>
        </p:nvSpPr>
        <p:spPr/>
        <p:txBody>
          <a:bodyPr/>
          <a:lstStyle/>
          <a:p>
            <a:fld id="{0014B973-0F44-4F11-9718-D0FF27145248}" type="slidenum">
              <a:rPr lang="en-US" smtClean="0"/>
              <a:t>26</a:t>
            </a:fld>
            <a:endParaRPr lang="en-US"/>
          </a:p>
        </p:txBody>
      </p:sp>
    </p:spTree>
    <p:extLst>
      <p:ext uri="{BB962C8B-B14F-4D97-AF65-F5344CB8AC3E}">
        <p14:creationId xmlns:p14="http://schemas.microsoft.com/office/powerpoint/2010/main" val="38755078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Links:</a:t>
            </a:r>
          </a:p>
          <a:p>
            <a:endParaRPr lang="en-US"/>
          </a:p>
          <a:p>
            <a:r>
              <a:rPr lang="en-US">
                <a:hlinkClick r:id="rId3"/>
              </a:rPr>
              <a:t>https://unsplash.com/photos/fzOITuS1DIQ</a:t>
            </a:r>
            <a:endParaRPr lang="en-US"/>
          </a:p>
        </p:txBody>
      </p:sp>
      <p:sp>
        <p:nvSpPr>
          <p:cNvPr id="4" name="Slide Number Placeholder 3"/>
          <p:cNvSpPr>
            <a:spLocks noGrp="1"/>
          </p:cNvSpPr>
          <p:nvPr>
            <p:ph type="sldNum" sz="quarter" idx="10"/>
          </p:nvPr>
        </p:nvSpPr>
        <p:spPr/>
        <p:txBody>
          <a:bodyPr/>
          <a:lstStyle/>
          <a:p>
            <a:fld id="{0014B973-0F44-4F11-9718-D0FF27145248}" type="slidenum">
              <a:rPr lang="en-US" smtClean="0"/>
              <a:t>27</a:t>
            </a:fld>
            <a:endParaRPr lang="en-US"/>
          </a:p>
        </p:txBody>
      </p:sp>
    </p:spTree>
    <p:extLst>
      <p:ext uri="{BB962C8B-B14F-4D97-AF65-F5344CB8AC3E}">
        <p14:creationId xmlns:p14="http://schemas.microsoft.com/office/powerpoint/2010/main" val="3393095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Links:</a:t>
            </a:r>
          </a:p>
          <a:p>
            <a:endParaRPr lang="en-US"/>
          </a:p>
          <a:p>
            <a:r>
              <a:rPr lang="en-US">
                <a:hlinkClick r:id="rId3"/>
              </a:rPr>
              <a:t>https://unsplash.com/photos/fzOITuS1DIQ</a:t>
            </a:r>
            <a:endParaRPr lang="en-US"/>
          </a:p>
        </p:txBody>
      </p:sp>
      <p:sp>
        <p:nvSpPr>
          <p:cNvPr id="4" name="Slide Number Placeholder 3"/>
          <p:cNvSpPr>
            <a:spLocks noGrp="1"/>
          </p:cNvSpPr>
          <p:nvPr>
            <p:ph type="sldNum" sz="quarter" idx="10"/>
          </p:nvPr>
        </p:nvSpPr>
        <p:spPr/>
        <p:txBody>
          <a:bodyPr/>
          <a:lstStyle/>
          <a:p>
            <a:fld id="{0014B973-0F44-4F11-9718-D0FF27145248}" type="slidenum">
              <a:rPr lang="en-US" smtClean="0"/>
              <a:t>3</a:t>
            </a:fld>
            <a:endParaRPr lang="en-US"/>
          </a:p>
        </p:txBody>
      </p:sp>
    </p:spTree>
    <p:extLst>
      <p:ext uri="{BB962C8B-B14F-4D97-AF65-F5344CB8AC3E}">
        <p14:creationId xmlns:p14="http://schemas.microsoft.com/office/powerpoint/2010/main" val="1906527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hlinkClick r:id="rId3"/>
              </a:rPr>
              <a:t>https://unsplash.com/photos/fzOITuS1DIQ</a:t>
            </a:r>
            <a:endParaRPr lang="en-US" dirty="0"/>
          </a:p>
        </p:txBody>
      </p:sp>
      <p:sp>
        <p:nvSpPr>
          <p:cNvPr id="4" name="Slide Number Placeholder 3"/>
          <p:cNvSpPr>
            <a:spLocks noGrp="1"/>
          </p:cNvSpPr>
          <p:nvPr>
            <p:ph type="sldNum" sz="quarter" idx="10"/>
          </p:nvPr>
        </p:nvSpPr>
        <p:spPr/>
        <p:txBody>
          <a:bodyPr/>
          <a:lstStyle/>
          <a:p>
            <a:fld id="{0014B973-0F44-4F11-9718-D0FF27145248}" type="slidenum">
              <a:rPr lang="en-US" smtClean="0"/>
              <a:t>4</a:t>
            </a:fld>
            <a:endParaRPr lang="en-US"/>
          </a:p>
        </p:txBody>
      </p:sp>
    </p:spTree>
    <p:extLst>
      <p:ext uri="{BB962C8B-B14F-4D97-AF65-F5344CB8AC3E}">
        <p14:creationId xmlns:p14="http://schemas.microsoft.com/office/powerpoint/2010/main" val="3462802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Links:</a:t>
            </a:r>
          </a:p>
          <a:p>
            <a:endParaRPr lang="en-US"/>
          </a:p>
          <a:p>
            <a:r>
              <a:rPr lang="en-US">
                <a:hlinkClick r:id="rId3"/>
              </a:rPr>
              <a:t>https://unsplash.com/photos/fzOITuS1DIQ</a:t>
            </a:r>
            <a:endParaRPr lang="en-US"/>
          </a:p>
        </p:txBody>
      </p:sp>
      <p:sp>
        <p:nvSpPr>
          <p:cNvPr id="4" name="Slide Number Placeholder 3"/>
          <p:cNvSpPr>
            <a:spLocks noGrp="1"/>
          </p:cNvSpPr>
          <p:nvPr>
            <p:ph type="sldNum" sz="quarter" idx="10"/>
          </p:nvPr>
        </p:nvSpPr>
        <p:spPr/>
        <p:txBody>
          <a:bodyPr/>
          <a:lstStyle/>
          <a:p>
            <a:fld id="{0014B973-0F44-4F11-9718-D0FF27145248}" type="slidenum">
              <a:rPr lang="en-US" smtClean="0"/>
              <a:t>5</a:t>
            </a:fld>
            <a:endParaRPr lang="en-US"/>
          </a:p>
        </p:txBody>
      </p:sp>
    </p:spTree>
    <p:extLst>
      <p:ext uri="{BB962C8B-B14F-4D97-AF65-F5344CB8AC3E}">
        <p14:creationId xmlns:p14="http://schemas.microsoft.com/office/powerpoint/2010/main" val="2083810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Links:</a:t>
            </a:r>
          </a:p>
          <a:p>
            <a:endParaRPr lang="en-US"/>
          </a:p>
          <a:p>
            <a:r>
              <a:rPr lang="en-US">
                <a:hlinkClick r:id="rId3"/>
              </a:rPr>
              <a:t>https://unsplash.com/photos/fzOITuS1DIQ</a:t>
            </a:r>
            <a:endParaRPr lang="en-US"/>
          </a:p>
        </p:txBody>
      </p:sp>
      <p:sp>
        <p:nvSpPr>
          <p:cNvPr id="4" name="Slide Number Placeholder 3"/>
          <p:cNvSpPr>
            <a:spLocks noGrp="1"/>
          </p:cNvSpPr>
          <p:nvPr>
            <p:ph type="sldNum" sz="quarter" idx="10"/>
          </p:nvPr>
        </p:nvSpPr>
        <p:spPr/>
        <p:txBody>
          <a:bodyPr/>
          <a:lstStyle/>
          <a:p>
            <a:fld id="{0014B973-0F44-4F11-9718-D0FF27145248}" type="slidenum">
              <a:rPr lang="en-US" smtClean="0"/>
              <a:t>6</a:t>
            </a:fld>
            <a:endParaRPr lang="en-US"/>
          </a:p>
        </p:txBody>
      </p:sp>
    </p:spTree>
    <p:extLst>
      <p:ext uri="{BB962C8B-B14F-4D97-AF65-F5344CB8AC3E}">
        <p14:creationId xmlns:p14="http://schemas.microsoft.com/office/powerpoint/2010/main" val="1845956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Links:</a:t>
            </a:r>
          </a:p>
          <a:p>
            <a:endParaRPr lang="en-US"/>
          </a:p>
          <a:p>
            <a:r>
              <a:rPr lang="en-US">
                <a:hlinkClick r:id="rId3"/>
              </a:rPr>
              <a:t>https://unsplash.com/photos/fzOITuS1DIQ</a:t>
            </a:r>
            <a:endParaRPr lang="en-US"/>
          </a:p>
        </p:txBody>
      </p:sp>
      <p:sp>
        <p:nvSpPr>
          <p:cNvPr id="4" name="Slide Number Placeholder 3"/>
          <p:cNvSpPr>
            <a:spLocks noGrp="1"/>
          </p:cNvSpPr>
          <p:nvPr>
            <p:ph type="sldNum" sz="quarter" idx="10"/>
          </p:nvPr>
        </p:nvSpPr>
        <p:spPr/>
        <p:txBody>
          <a:bodyPr/>
          <a:lstStyle/>
          <a:p>
            <a:fld id="{0014B973-0F44-4F11-9718-D0FF27145248}" type="slidenum">
              <a:rPr lang="en-US" smtClean="0"/>
              <a:t>7</a:t>
            </a:fld>
            <a:endParaRPr lang="en-US"/>
          </a:p>
        </p:txBody>
      </p:sp>
    </p:spTree>
    <p:extLst>
      <p:ext uri="{BB962C8B-B14F-4D97-AF65-F5344CB8AC3E}">
        <p14:creationId xmlns:p14="http://schemas.microsoft.com/office/powerpoint/2010/main" val="3393095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Links:</a:t>
            </a:r>
          </a:p>
          <a:p>
            <a:endParaRPr lang="en-US"/>
          </a:p>
          <a:p>
            <a:r>
              <a:rPr lang="en-US">
                <a:hlinkClick r:id="rId3"/>
              </a:rPr>
              <a:t>https://unsplash.com/photos/fzOITuS1DIQ</a:t>
            </a:r>
            <a:endParaRPr lang="en-US"/>
          </a:p>
        </p:txBody>
      </p:sp>
      <p:sp>
        <p:nvSpPr>
          <p:cNvPr id="4" name="Slide Number Placeholder 3"/>
          <p:cNvSpPr>
            <a:spLocks noGrp="1"/>
          </p:cNvSpPr>
          <p:nvPr>
            <p:ph type="sldNum" sz="quarter" idx="10"/>
          </p:nvPr>
        </p:nvSpPr>
        <p:spPr/>
        <p:txBody>
          <a:bodyPr/>
          <a:lstStyle/>
          <a:p>
            <a:fld id="{0014B973-0F44-4F11-9718-D0FF27145248}" type="slidenum">
              <a:rPr lang="en-US" smtClean="0"/>
              <a:t>8</a:t>
            </a:fld>
            <a:endParaRPr lang="en-US"/>
          </a:p>
        </p:txBody>
      </p:sp>
    </p:spTree>
    <p:extLst>
      <p:ext uri="{BB962C8B-B14F-4D97-AF65-F5344CB8AC3E}">
        <p14:creationId xmlns:p14="http://schemas.microsoft.com/office/powerpoint/2010/main" val="3393095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Links:</a:t>
            </a:r>
          </a:p>
          <a:p>
            <a:endParaRPr lang="en-US"/>
          </a:p>
          <a:p>
            <a:r>
              <a:rPr lang="en-US">
                <a:hlinkClick r:id="rId3"/>
              </a:rPr>
              <a:t>https://unsplash.com/photos/fzOITuS1DIQ</a:t>
            </a:r>
            <a:endParaRPr lang="en-US"/>
          </a:p>
        </p:txBody>
      </p:sp>
      <p:sp>
        <p:nvSpPr>
          <p:cNvPr id="4" name="Slide Number Placeholder 3"/>
          <p:cNvSpPr>
            <a:spLocks noGrp="1"/>
          </p:cNvSpPr>
          <p:nvPr>
            <p:ph type="sldNum" sz="quarter" idx="10"/>
          </p:nvPr>
        </p:nvSpPr>
        <p:spPr/>
        <p:txBody>
          <a:bodyPr/>
          <a:lstStyle/>
          <a:p>
            <a:fld id="{0014B973-0F44-4F11-9718-D0FF27145248}" type="slidenum">
              <a:rPr lang="en-US" smtClean="0"/>
              <a:t>9</a:t>
            </a:fld>
            <a:endParaRPr lang="en-US"/>
          </a:p>
        </p:txBody>
      </p:sp>
    </p:spTree>
    <p:extLst>
      <p:ext uri="{BB962C8B-B14F-4D97-AF65-F5344CB8AC3E}">
        <p14:creationId xmlns:p14="http://schemas.microsoft.com/office/powerpoint/2010/main" val="3505991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8824576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hyperlink" Target="https://www.free-power-point-templates.com/" TargetMode="External"/><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89C8A1-6BCF-4D46-8A2E-39220EDB60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124694-13DE-4520-91BF-1120F14513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973E67-6E1E-4F7F-803B-82FD3FEF05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E073-B2A3-429B-9FF7-963590C1FEAC}" type="datetimeFigureOut">
              <a:rPr lang="en-US" smtClean="0"/>
              <a:t>4/23/2022</a:t>
            </a:fld>
            <a:endParaRPr lang="en-US"/>
          </a:p>
        </p:txBody>
      </p:sp>
      <p:sp>
        <p:nvSpPr>
          <p:cNvPr id="5" name="Footer Placeholder 4">
            <a:extLst>
              <a:ext uri="{FF2B5EF4-FFF2-40B4-BE49-F238E27FC236}">
                <a16:creationId xmlns:a16="http://schemas.microsoft.com/office/drawing/2014/main" id="{1ED8AFC3-B5B0-4D84-9026-862ADD73CF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F6AEC9-268F-4DD2-B9AE-1DA766BF82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78C297-5864-4FDA-A08A-9B4C53B07E20}" type="slidenum">
              <a:rPr lang="en-US" smtClean="0"/>
              <a:t>‹#›</a:t>
            </a:fld>
            <a:endParaRPr lang="en-US"/>
          </a:p>
        </p:txBody>
      </p:sp>
      <p:sp>
        <p:nvSpPr>
          <p:cNvPr id="8" name="TextBox 7">
            <a:extLst>
              <a:ext uri="{FF2B5EF4-FFF2-40B4-BE49-F238E27FC236}">
                <a16:creationId xmlns:a16="http://schemas.microsoft.com/office/drawing/2014/main" id="{C1D94191-4856-4F6A-9D3A-09FBC339697C}"/>
              </a:ext>
            </a:extLst>
          </p:cNvPr>
          <p:cNvSpPr txBox="1"/>
          <p:nvPr userDrawn="1"/>
        </p:nvSpPr>
        <p:spPr>
          <a:xfrm>
            <a:off x="-46180" y="6889888"/>
            <a:ext cx="6096000" cy="276999"/>
          </a:xfrm>
          <a:prstGeom prst="rect">
            <a:avLst/>
          </a:prstGeom>
          <a:noFill/>
        </p:spPr>
        <p:txBody>
          <a:bodyPr wrap="square">
            <a:spAutoFit/>
          </a:bodyPr>
          <a:lstStyle/>
          <a:p>
            <a:r>
              <a:rPr lang="en-US" sz="1200">
                <a:solidFill>
                  <a:schemeClr val="bg1">
                    <a:lumMod val="65000"/>
                  </a:schemeClr>
                </a:solidFill>
                <a:hlinkClick r:id="rId3">
                  <a:extLst>
                    <a:ext uri="{A12FA001-AC4F-418D-AE19-62706E023703}">
                      <ahyp:hlinkClr xmlns:ahyp="http://schemas.microsoft.com/office/drawing/2018/hyperlinkcolor" val="tx"/>
                    </a:ext>
                  </a:extLst>
                </a:hlinkClick>
              </a:rPr>
              <a:t>https://www.free-power-point-templates.com/</a:t>
            </a:r>
            <a:endParaRPr lang="en-US" sz="1200">
              <a:solidFill>
                <a:schemeClr val="bg1">
                  <a:lumMod val="65000"/>
                </a:schemeClr>
              </a:solidFill>
            </a:endParaRPr>
          </a:p>
        </p:txBody>
      </p:sp>
      <p:sp>
        <p:nvSpPr>
          <p:cNvPr id="10" name="TextBox 9">
            <a:extLst>
              <a:ext uri="{FF2B5EF4-FFF2-40B4-BE49-F238E27FC236}">
                <a16:creationId xmlns:a16="http://schemas.microsoft.com/office/drawing/2014/main" id="{D0E32FAA-E2F6-408E-8C70-5501A36FC3DA}"/>
              </a:ext>
            </a:extLst>
          </p:cNvPr>
          <p:cNvSpPr txBox="1"/>
          <p:nvPr userDrawn="1"/>
        </p:nvSpPr>
        <p:spPr>
          <a:xfrm>
            <a:off x="11042213" y="6889887"/>
            <a:ext cx="1206062" cy="276999"/>
          </a:xfrm>
          <a:prstGeom prst="rect">
            <a:avLst/>
          </a:prstGeom>
          <a:noFill/>
        </p:spPr>
        <p:txBody>
          <a:bodyPr wrap="square">
            <a:spAutoFit/>
          </a:bodyPr>
          <a:lstStyle/>
          <a:p>
            <a:pPr algn="r"/>
            <a:r>
              <a:rPr lang="en-US" sz="1200">
                <a:solidFill>
                  <a:schemeClr val="bg1">
                    <a:lumMod val="65000"/>
                  </a:schemeClr>
                </a:solidFill>
              </a:rPr>
              <a:t>FPPT.com</a:t>
            </a:r>
          </a:p>
        </p:txBody>
      </p:sp>
    </p:spTree>
    <p:extLst>
      <p:ext uri="{BB962C8B-B14F-4D97-AF65-F5344CB8AC3E}">
        <p14:creationId xmlns:p14="http://schemas.microsoft.com/office/powerpoint/2010/main" val="1391547794"/>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heart-disease-predication.herokuapp.com/"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presentation/d/1jY2iwO6xPr34m8o2embHWAd_V3_4G3D6/edit?usp=drivesdk&amp;ouid=100140975510322774626&amp;rtpof=true&amp;sd=true"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hyperlink" Target="http://../Documents/K-Nearest%20Neighbour.pptx"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presentation/d/1ADVEeiiuEm3--y77C7LFXluzHpJ8XNn-/edit#slide=id.p1"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hyperlink" Target="https://docs.google.com/presentation/d/1BTFRHE7ROJI0t9OBQE5Ihv4XKNB80ReI/edit#slide=id.p1"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rive.google.com/file/d/1L3mtSgZfDh_T1owj1tBb1fdmV9FuzmhV/view?usp=sharing"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www.ahajournals.org/doi/full/10.1161/CIRCULATIONAHA.114.008729" TargetMode="External"/><Relationship Id="rId7" Type="http://schemas.openxmlformats.org/officeDocument/2006/relationships/hyperlink" Target="https://tools.acc.org/ascvd-risk-estimator-plus/#!/calculate/estimate/"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hyperlink" Target="https://www.who.int/india/health-topics/cardiovascular-diseases" TargetMode="External"/><Relationship Id="rId5" Type="http://schemas.openxmlformats.org/officeDocument/2006/relationships/hyperlink" Target="https://www.who.int/health-topics/cardiovascular-diseases#tab=tab_1" TargetMode="External"/><Relationship Id="rId4" Type="http://schemas.openxmlformats.org/officeDocument/2006/relationships/hyperlink" Target="https://www.girodmedical.eu/colson-cardiopocket-cms-8-single-channel-portable-ecg.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dicting Heart Disease using ML (XGBoost) | Kaggle">
            <a:extLst>
              <a:ext uri="{FF2B5EF4-FFF2-40B4-BE49-F238E27FC236}">
                <a16:creationId xmlns:a16="http://schemas.microsoft.com/office/drawing/2014/main" id="{BCA4D9D4-D301-455E-863B-8B2740157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6741"/>
            <a:ext cx="12192000" cy="813206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676742"/>
            <a:ext cx="12192000" cy="8132063"/>
          </a:xfrm>
          <a:prstGeom prst="rect">
            <a:avLst/>
          </a:prstGeom>
          <a:gradFill>
            <a:gsLst>
              <a:gs pos="0">
                <a:schemeClr val="tx1">
                  <a:alpha val="82000"/>
                </a:schemeClr>
              </a:gs>
              <a:gs pos="100000">
                <a:schemeClr val="tx1">
                  <a:alpha val="59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CCF960C1-5228-42D6-AEC6-A1A4E7D2851C}"/>
              </a:ext>
            </a:extLst>
          </p:cNvPr>
          <p:cNvSpPr/>
          <p:nvPr/>
        </p:nvSpPr>
        <p:spPr>
          <a:xfrm>
            <a:off x="0" y="-676743"/>
            <a:ext cx="12192000" cy="8132063"/>
          </a:xfrm>
          <a:prstGeom prst="rect">
            <a:avLst/>
          </a:prstGeom>
          <a:gradFill flip="none" rotWithShape="1">
            <a:gsLst>
              <a:gs pos="0">
                <a:srgbClr val="C00000"/>
              </a:gs>
              <a:gs pos="45000">
                <a:srgbClr val="002060">
                  <a:alpha val="21000"/>
                </a:srgbClr>
              </a:gs>
              <a:gs pos="97000">
                <a:srgbClr val="0020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1FB5E835-6286-4ADE-A314-16EECF21300D}"/>
              </a:ext>
            </a:extLst>
          </p:cNvPr>
          <p:cNvSpPr txBox="1"/>
          <p:nvPr/>
        </p:nvSpPr>
        <p:spPr>
          <a:xfrm>
            <a:off x="942837" y="1819629"/>
            <a:ext cx="9992094" cy="1569660"/>
          </a:xfrm>
          <a:prstGeom prst="rect">
            <a:avLst/>
          </a:prstGeom>
          <a:noFill/>
        </p:spPr>
        <p:txBody>
          <a:bodyPr wrap="none" rtlCol="0">
            <a:spAutoFit/>
          </a:bodyPr>
          <a:lstStyle/>
          <a:p>
            <a:r>
              <a:rPr lang="en-US" sz="4800" spc="-150" dirty="0">
                <a:solidFill>
                  <a:schemeClr val="bg1"/>
                </a:solidFill>
              </a:rPr>
              <a:t>Web-Based Machine Learning Application </a:t>
            </a:r>
          </a:p>
          <a:p>
            <a:r>
              <a:rPr lang="en-US" sz="4800" spc="-150" dirty="0">
                <a:solidFill>
                  <a:schemeClr val="bg1"/>
                </a:solidFill>
              </a:rPr>
              <a:t>for Heart Disease Prediction</a:t>
            </a:r>
            <a:endParaRPr lang="en-US" sz="4800" kern="100" spc="-150" dirty="0">
              <a:solidFill>
                <a:schemeClr val="bg1"/>
              </a:solidFill>
              <a:latin typeface="+mj-lt"/>
              <a:ea typeface="Roboto Thin" panose="02000000000000000000" pitchFamily="2" charset="0"/>
              <a:cs typeface="Open Sans" panose="020B0606030504020204" pitchFamily="34" charset="0"/>
            </a:endParaRPr>
          </a:p>
        </p:txBody>
      </p:sp>
      <p:sp>
        <p:nvSpPr>
          <p:cNvPr id="9" name="Rectangle 8">
            <a:extLst>
              <a:ext uri="{FF2B5EF4-FFF2-40B4-BE49-F238E27FC236}">
                <a16:creationId xmlns:a16="http://schemas.microsoft.com/office/drawing/2014/main" id="{EF2B2034-7A62-4BDE-9527-A5E00C9B5CD8}"/>
              </a:ext>
            </a:extLst>
          </p:cNvPr>
          <p:cNvSpPr/>
          <p:nvPr/>
        </p:nvSpPr>
        <p:spPr>
          <a:xfrm>
            <a:off x="902197" y="3746898"/>
            <a:ext cx="4350026" cy="2800767"/>
          </a:xfrm>
          <a:prstGeom prst="rect">
            <a:avLst/>
          </a:prstGeom>
        </p:spPr>
        <p:txBody>
          <a:bodyPr wrap="square" lIns="91440" tIns="45720" rIns="91440" bIns="45720" anchor="t">
            <a:spAutoFit/>
          </a:bodyPr>
          <a:lstStyle/>
          <a:p>
            <a:r>
              <a:rPr lang="en-US" b="1" dirty="0">
                <a:solidFill>
                  <a:schemeClr val="bg1"/>
                </a:solidFill>
                <a:ea typeface="Roboto Light"/>
                <a:cs typeface="Open Sans"/>
              </a:rPr>
              <a:t>Presented by: </a:t>
            </a:r>
            <a:endParaRPr lang="en-US" b="1" dirty="0">
              <a:solidFill>
                <a:schemeClr val="bg1"/>
              </a:solidFill>
              <a:ea typeface="Roboto Light" panose="02000000000000000000" pitchFamily="2" charset="0"/>
              <a:cs typeface="Open Sans" panose="020B0606030504020204" pitchFamily="34" charset="0"/>
            </a:endParaRPr>
          </a:p>
          <a:p>
            <a:r>
              <a:rPr lang="en-US" dirty="0">
                <a:solidFill>
                  <a:schemeClr val="bg1"/>
                </a:solidFill>
                <a:latin typeface="+mj-lt"/>
                <a:ea typeface="Roboto Light"/>
                <a:cs typeface="Open Sans"/>
              </a:rPr>
              <a:t>Praphooll Markndey (16111018)</a:t>
            </a:r>
          </a:p>
          <a:p>
            <a:r>
              <a:rPr lang="en-US" dirty="0">
                <a:solidFill>
                  <a:schemeClr val="bg1"/>
                </a:solidFill>
                <a:latin typeface="+mj-lt"/>
                <a:ea typeface="Roboto Light"/>
                <a:cs typeface="Open Sans"/>
              </a:rPr>
              <a:t>Chandrika Rani Tudu (18111018)</a:t>
            </a:r>
          </a:p>
          <a:p>
            <a:r>
              <a:rPr lang="en-US" dirty="0">
                <a:solidFill>
                  <a:schemeClr val="bg1"/>
                </a:solidFill>
                <a:latin typeface="+mj-lt"/>
                <a:ea typeface="Roboto Light"/>
                <a:cs typeface="Open Sans"/>
              </a:rPr>
              <a:t>Durgesh Kumar (18111023)</a:t>
            </a:r>
          </a:p>
          <a:p>
            <a:r>
              <a:rPr lang="en-US" dirty="0">
                <a:solidFill>
                  <a:schemeClr val="bg1"/>
                </a:solidFill>
                <a:latin typeface="+mj-lt"/>
                <a:ea typeface="Roboto Light"/>
                <a:cs typeface="Open Sans"/>
              </a:rPr>
              <a:t>Jitendra Rathore (18111028)</a:t>
            </a:r>
          </a:p>
          <a:p>
            <a:r>
              <a:rPr lang="en-US" dirty="0">
                <a:solidFill>
                  <a:schemeClr val="bg1"/>
                </a:solidFill>
                <a:latin typeface="+mj-lt"/>
                <a:ea typeface="Roboto Light"/>
                <a:cs typeface="Open Sans"/>
              </a:rPr>
              <a:t>MD Samar Siddiqui (18111035)</a:t>
            </a:r>
          </a:p>
          <a:p>
            <a:r>
              <a:rPr lang="en-US" dirty="0">
                <a:solidFill>
                  <a:schemeClr val="bg1"/>
                </a:solidFill>
                <a:latin typeface="+mj-lt"/>
                <a:ea typeface="Roboto Light" panose="02000000000000000000" pitchFamily="2" charset="0"/>
                <a:cs typeface="Open Sans" panose="020B0606030504020204" pitchFamily="34" charset="0"/>
              </a:rPr>
              <a:t>Prachi Dewangan (18111041)</a:t>
            </a:r>
          </a:p>
          <a:p>
            <a:r>
              <a:rPr lang="en-US" dirty="0">
                <a:solidFill>
                  <a:schemeClr val="bg1"/>
                </a:solidFill>
                <a:latin typeface="+mj-lt"/>
                <a:ea typeface="Roboto Light"/>
                <a:cs typeface="Open Sans"/>
              </a:rPr>
              <a:t>Sarita Kanwar (18111047)</a:t>
            </a:r>
          </a:p>
          <a:p>
            <a:r>
              <a:rPr lang="en-US" dirty="0">
                <a:solidFill>
                  <a:schemeClr val="bg1"/>
                </a:solidFill>
                <a:latin typeface="+mj-lt"/>
                <a:ea typeface="Roboto Light"/>
                <a:cs typeface="Open Sans"/>
              </a:rPr>
              <a:t>Surjeet Singh (18111053)</a:t>
            </a:r>
          </a:p>
          <a:p>
            <a:endParaRPr lang="en-US" sz="1400" dirty="0">
              <a:solidFill>
                <a:schemeClr val="bg1"/>
              </a:solidFill>
              <a:latin typeface="+mj-lt"/>
              <a:ea typeface="Roboto Light" panose="02000000000000000000" pitchFamily="2" charset="0"/>
              <a:cs typeface="Open Sans" panose="020B0606030504020204" pitchFamily="34" charset="0"/>
            </a:endParaRPr>
          </a:p>
        </p:txBody>
      </p:sp>
      <p:sp>
        <p:nvSpPr>
          <p:cNvPr id="7" name="TextBox 6">
            <a:extLst>
              <a:ext uri="{FF2B5EF4-FFF2-40B4-BE49-F238E27FC236}">
                <a16:creationId xmlns:a16="http://schemas.microsoft.com/office/drawing/2014/main" id="{F671A508-C573-474A-998C-03755B0A3B92}"/>
              </a:ext>
            </a:extLst>
          </p:cNvPr>
          <p:cNvSpPr txBox="1"/>
          <p:nvPr/>
        </p:nvSpPr>
        <p:spPr>
          <a:xfrm>
            <a:off x="942837" y="1386464"/>
            <a:ext cx="5148141" cy="461665"/>
          </a:xfrm>
          <a:prstGeom prst="rect">
            <a:avLst/>
          </a:prstGeom>
          <a:noFill/>
        </p:spPr>
        <p:txBody>
          <a:bodyPr wrap="none" rtlCol="0">
            <a:spAutoFit/>
          </a:bodyPr>
          <a:lstStyle/>
          <a:p>
            <a:r>
              <a:rPr lang="en-US" sz="2400" kern="100" spc="300" dirty="0">
                <a:solidFill>
                  <a:schemeClr val="bg1"/>
                </a:solidFill>
                <a:latin typeface="+mj-lt"/>
                <a:ea typeface="Roboto Thin" panose="02000000000000000000" pitchFamily="2" charset="0"/>
                <a:cs typeface="Open Sans" panose="020B0606030504020204" pitchFamily="34" charset="0"/>
              </a:rPr>
              <a:t>MAJOR PROJECT PRESENTATION</a:t>
            </a:r>
            <a:endParaRPr lang="en-US" sz="1000" kern="100" spc="300" dirty="0">
              <a:solidFill>
                <a:schemeClr val="bg1"/>
              </a:solidFill>
              <a:latin typeface="+mj-lt"/>
              <a:ea typeface="Roboto Thin" panose="02000000000000000000" pitchFamily="2" charset="0"/>
              <a:cs typeface="Open Sans" panose="020B0606030504020204" pitchFamily="34" charset="0"/>
            </a:endParaRPr>
          </a:p>
        </p:txBody>
      </p:sp>
      <p:cxnSp>
        <p:nvCxnSpPr>
          <p:cNvPr id="4" name="Straight Connector 3">
            <a:extLst>
              <a:ext uri="{FF2B5EF4-FFF2-40B4-BE49-F238E27FC236}">
                <a16:creationId xmlns:a16="http://schemas.microsoft.com/office/drawing/2014/main" id="{A0BB30A8-CBDA-4BAC-87E8-507368863D89}"/>
              </a:ext>
            </a:extLst>
          </p:cNvPr>
          <p:cNvCxnSpPr/>
          <p:nvPr/>
        </p:nvCxnSpPr>
        <p:spPr>
          <a:xfrm>
            <a:off x="942837" y="3429000"/>
            <a:ext cx="8707120"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9F62C13-57EF-4E2B-AC97-538F5B2F84B1}"/>
              </a:ext>
            </a:extLst>
          </p:cNvPr>
          <p:cNvSpPr txBox="1"/>
          <p:nvPr/>
        </p:nvSpPr>
        <p:spPr>
          <a:xfrm>
            <a:off x="6939778" y="384909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rPr>
              <a:t>Guided By:</a:t>
            </a:r>
          </a:p>
          <a:p>
            <a:r>
              <a:rPr lang="en-IN" dirty="0">
                <a:solidFill>
                  <a:schemeClr val="bg1"/>
                </a:solidFill>
              </a:rPr>
              <a:t>Dr. Neelam Shobha Nirala</a:t>
            </a:r>
            <a:endParaRPr lang="en-US" dirty="0">
              <a:solidFill>
                <a:schemeClr val="bg1"/>
              </a:solidFill>
              <a:cs typeface="Calibri"/>
            </a:endParaRPr>
          </a:p>
        </p:txBody>
      </p:sp>
    </p:spTree>
    <p:extLst>
      <p:ext uri="{BB962C8B-B14F-4D97-AF65-F5344CB8AC3E}">
        <p14:creationId xmlns:p14="http://schemas.microsoft.com/office/powerpoint/2010/main" val="42687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76DDC54-49DE-4E83-83BB-CB4580F11995}"/>
              </a:ext>
            </a:extLst>
          </p:cNvPr>
          <p:cNvCxnSpPr>
            <a:cxnSpLocks/>
          </p:cNvCxnSpPr>
          <p:nvPr/>
        </p:nvCxnSpPr>
        <p:spPr>
          <a:xfrm flipV="1">
            <a:off x="691812" y="850396"/>
            <a:ext cx="11232122" cy="22302"/>
          </a:xfrm>
          <a:prstGeom prst="line">
            <a:avLst/>
          </a:prstGeom>
          <a:ln w="19050" cap="rnd">
            <a:solidFill>
              <a:srgbClr val="C00000"/>
            </a:solidFill>
            <a:beve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21557" y="411033"/>
            <a:ext cx="2694969" cy="461665"/>
          </a:xfrm>
          <a:prstGeom prst="rect">
            <a:avLst/>
          </a:prstGeom>
          <a:noFill/>
        </p:spPr>
        <p:txBody>
          <a:bodyPr wrap="none" rtlCol="0">
            <a:spAutoFit/>
          </a:bodyPr>
          <a:lstStyle/>
          <a:p>
            <a:r>
              <a:rPr lang="en-US" sz="2400" dirty="0"/>
              <a:t>6. METHODOLODGY</a:t>
            </a:r>
            <a:endParaRPr lang="en-IN" sz="2400" dirty="0"/>
          </a:p>
        </p:txBody>
      </p:sp>
      <p:sp>
        <p:nvSpPr>
          <p:cNvPr id="5" name="Rectangle 4">
            <a:extLst>
              <a:ext uri="{FF2B5EF4-FFF2-40B4-BE49-F238E27FC236}">
                <a16:creationId xmlns:a16="http://schemas.microsoft.com/office/drawing/2014/main" id="{08CDFADC-4455-4145-8299-F4A0B18D3CF7}"/>
              </a:ext>
            </a:extLst>
          </p:cNvPr>
          <p:cNvSpPr/>
          <p:nvPr/>
        </p:nvSpPr>
        <p:spPr>
          <a:xfrm flipV="1">
            <a:off x="0" y="6751250"/>
            <a:ext cx="12192000" cy="10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85D103E7-1520-41F8-A296-536622386AB1}"/>
              </a:ext>
            </a:extLst>
          </p:cNvPr>
          <p:cNvPicPr>
            <a:picLocks noChangeAspect="1"/>
          </p:cNvPicPr>
          <p:nvPr/>
        </p:nvPicPr>
        <p:blipFill>
          <a:blip r:embed="rId3"/>
          <a:stretch>
            <a:fillRect/>
          </a:stretch>
        </p:blipFill>
        <p:spPr>
          <a:xfrm>
            <a:off x="6296787" y="1251192"/>
            <a:ext cx="5113757" cy="4543916"/>
          </a:xfrm>
          <a:prstGeom prst="rect">
            <a:avLst/>
          </a:prstGeom>
        </p:spPr>
      </p:pic>
      <p:sp>
        <p:nvSpPr>
          <p:cNvPr id="8" name="TextBox 7">
            <a:extLst>
              <a:ext uri="{FF2B5EF4-FFF2-40B4-BE49-F238E27FC236}">
                <a16:creationId xmlns:a16="http://schemas.microsoft.com/office/drawing/2014/main" id="{25C336C4-6617-4A54-BECD-54AF50020718}"/>
              </a:ext>
            </a:extLst>
          </p:cNvPr>
          <p:cNvSpPr txBox="1"/>
          <p:nvPr/>
        </p:nvSpPr>
        <p:spPr>
          <a:xfrm>
            <a:off x="7125226" y="5792531"/>
            <a:ext cx="3456878" cy="307777"/>
          </a:xfrm>
          <a:prstGeom prst="rect">
            <a:avLst/>
          </a:prstGeom>
          <a:noFill/>
        </p:spPr>
        <p:txBody>
          <a:bodyPr wrap="square" rtlCol="0">
            <a:spAutoFit/>
          </a:bodyPr>
          <a:lstStyle/>
          <a:p>
            <a:pPr algn="ctr"/>
            <a:r>
              <a:rPr lang="en-US" sz="1400" dirty="0">
                <a:solidFill>
                  <a:schemeClr val="bg1">
                    <a:lumMod val="50000"/>
                  </a:schemeClr>
                </a:solidFill>
              </a:rPr>
              <a:t>Generic Model Predicting Heart Disease</a:t>
            </a:r>
            <a:endParaRPr lang="en-IN" sz="1400" dirty="0">
              <a:solidFill>
                <a:schemeClr val="bg1">
                  <a:lumMod val="50000"/>
                </a:schemeClr>
              </a:solidFill>
            </a:endParaRPr>
          </a:p>
        </p:txBody>
      </p:sp>
      <p:sp>
        <p:nvSpPr>
          <p:cNvPr id="9" name="Rectangle 8">
            <a:extLst>
              <a:ext uri="{FF2B5EF4-FFF2-40B4-BE49-F238E27FC236}">
                <a16:creationId xmlns:a16="http://schemas.microsoft.com/office/drawing/2014/main" id="{FC5DC2A2-01E8-4778-ABF5-3A1597E614AE}"/>
              </a:ext>
            </a:extLst>
          </p:cNvPr>
          <p:cNvSpPr/>
          <p:nvPr/>
        </p:nvSpPr>
        <p:spPr>
          <a:xfrm>
            <a:off x="721557" y="1676490"/>
            <a:ext cx="5203401" cy="3693319"/>
          </a:xfrm>
          <a:prstGeom prst="rect">
            <a:avLst/>
          </a:prstGeom>
        </p:spPr>
        <p:txBody>
          <a:bodyPr wrap="square" lIns="91440" tIns="45720" rIns="91440" bIns="45720" anchor="t">
            <a:spAutoFit/>
          </a:bodyPr>
          <a:lstStyle/>
          <a:p>
            <a:pPr marL="285750" indent="-285750">
              <a:buClr>
                <a:srgbClr val="C00000"/>
              </a:buClr>
              <a:buFont typeface="Arial" panose="020B0604020202020204" pitchFamily="34" charset="0"/>
              <a:buChar char="•"/>
            </a:pPr>
            <a:r>
              <a:rPr lang="en-US" dirty="0"/>
              <a:t>The proposed work predicts heart disease by exploring the eight classification algorithms and does performance analysis.</a:t>
            </a:r>
          </a:p>
          <a:p>
            <a:pPr marL="285750" indent="-285750">
              <a:buClr>
                <a:srgbClr val="C00000"/>
              </a:buClr>
              <a:buFont typeface="Arial" panose="020B0604020202020204" pitchFamily="34" charset="0"/>
              <a:buChar char="•"/>
            </a:pPr>
            <a:endParaRPr lang="en-US" dirty="0">
              <a:ea typeface="Roboto Light" panose="02000000000000000000" pitchFamily="2" charset="0"/>
            </a:endParaRPr>
          </a:p>
          <a:p>
            <a:pPr marL="285750" indent="-285750">
              <a:buClr>
                <a:srgbClr val="C00000"/>
              </a:buClr>
              <a:buFont typeface="Arial" panose="020B0604020202020204" pitchFamily="34" charset="0"/>
              <a:buChar char="•"/>
            </a:pPr>
            <a:r>
              <a:rPr lang="en-US" dirty="0"/>
              <a:t>objective of this study is to effectively predict if the patient having risk of heart disease. </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The health professional enters the input values from the patient’s health report. </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The data is fed into model which predicts the probability of having heart disease. Fig. shows the entire process involved. </a:t>
            </a:r>
            <a:endParaRPr lang="en-US" dirty="0">
              <a:ea typeface="Roboto Light" panose="02000000000000000000" pitchFamily="2" charset="0"/>
            </a:endParaRPr>
          </a:p>
        </p:txBody>
      </p:sp>
    </p:spTree>
    <p:extLst>
      <p:ext uri="{BB962C8B-B14F-4D97-AF65-F5344CB8AC3E}">
        <p14:creationId xmlns:p14="http://schemas.microsoft.com/office/powerpoint/2010/main" val="361315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76DDC54-49DE-4E83-83BB-CB4580F11995}"/>
              </a:ext>
            </a:extLst>
          </p:cNvPr>
          <p:cNvCxnSpPr>
            <a:cxnSpLocks/>
          </p:cNvCxnSpPr>
          <p:nvPr/>
        </p:nvCxnSpPr>
        <p:spPr>
          <a:xfrm flipV="1">
            <a:off x="691812" y="850396"/>
            <a:ext cx="11232122" cy="22302"/>
          </a:xfrm>
          <a:prstGeom prst="line">
            <a:avLst/>
          </a:prstGeom>
          <a:ln w="19050" cap="rnd">
            <a:solidFill>
              <a:srgbClr val="C00000"/>
            </a:solidFill>
            <a:beve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34864" y="411033"/>
            <a:ext cx="4046172" cy="461665"/>
          </a:xfrm>
          <a:prstGeom prst="rect">
            <a:avLst/>
          </a:prstGeom>
          <a:noFill/>
        </p:spPr>
        <p:txBody>
          <a:bodyPr wrap="none" rtlCol="0">
            <a:spAutoFit/>
          </a:bodyPr>
          <a:lstStyle/>
          <a:p>
            <a:r>
              <a:rPr lang="en-US" sz="2400" dirty="0"/>
              <a:t>7. REAL LIFE IMPLEMENTATION</a:t>
            </a:r>
            <a:endParaRPr lang="en-IN" sz="2400" dirty="0"/>
          </a:p>
        </p:txBody>
      </p:sp>
      <p:sp>
        <p:nvSpPr>
          <p:cNvPr id="12" name="TextBox 11">
            <a:extLst>
              <a:ext uri="{FF2B5EF4-FFF2-40B4-BE49-F238E27FC236}">
                <a16:creationId xmlns:a16="http://schemas.microsoft.com/office/drawing/2014/main" id="{30790F16-2ED6-483A-B625-98E347EF9117}"/>
              </a:ext>
            </a:extLst>
          </p:cNvPr>
          <p:cNvSpPr txBox="1"/>
          <p:nvPr/>
        </p:nvSpPr>
        <p:spPr>
          <a:xfrm>
            <a:off x="9444456" y="5889945"/>
            <a:ext cx="18923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cs typeface="Calibri"/>
              </a:rPr>
              <a:t>Portable ECG</a:t>
            </a:r>
            <a:endParaRPr lang="en-US" dirty="0"/>
          </a:p>
        </p:txBody>
      </p:sp>
      <p:pic>
        <p:nvPicPr>
          <p:cNvPr id="8" name="Picture 12">
            <a:extLst>
              <a:ext uri="{FF2B5EF4-FFF2-40B4-BE49-F238E27FC236}">
                <a16:creationId xmlns:a16="http://schemas.microsoft.com/office/drawing/2014/main" id="{38323DA2-CAA0-4DBC-90EA-D7A91E8F773A}"/>
              </a:ext>
            </a:extLst>
          </p:cNvPr>
          <p:cNvPicPr>
            <a:picLocks noChangeAspect="1"/>
          </p:cNvPicPr>
          <p:nvPr/>
        </p:nvPicPr>
        <p:blipFill>
          <a:blip r:embed="rId3"/>
          <a:stretch>
            <a:fillRect/>
          </a:stretch>
        </p:blipFill>
        <p:spPr>
          <a:xfrm>
            <a:off x="9347259" y="3513982"/>
            <a:ext cx="2086694" cy="2219865"/>
          </a:xfrm>
          <a:prstGeom prst="rect">
            <a:avLst/>
          </a:prstGeom>
        </p:spPr>
      </p:pic>
      <p:sp>
        <p:nvSpPr>
          <p:cNvPr id="13" name="TextBox 12">
            <a:extLst>
              <a:ext uri="{FF2B5EF4-FFF2-40B4-BE49-F238E27FC236}">
                <a16:creationId xmlns:a16="http://schemas.microsoft.com/office/drawing/2014/main" id="{A421B9EE-7C82-4869-88CB-FA6FDDA84AFB}"/>
              </a:ext>
            </a:extLst>
          </p:cNvPr>
          <p:cNvSpPr txBox="1"/>
          <p:nvPr/>
        </p:nvSpPr>
        <p:spPr>
          <a:xfrm>
            <a:off x="825555" y="1113513"/>
            <a:ext cx="76119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To implement this project in real life we need following portable devices.</a:t>
            </a:r>
          </a:p>
          <a:p>
            <a:pPr marL="285750" indent="-285750">
              <a:buClr>
                <a:srgbClr val="C00000"/>
              </a:buClr>
              <a:buFont typeface="Arial" panose="020B0604020202020204" pitchFamily="34" charset="0"/>
              <a:buChar char="•"/>
            </a:pPr>
            <a:r>
              <a:rPr lang="en-US" dirty="0">
                <a:cs typeface="Calibri"/>
              </a:rPr>
              <a:t>portable glucometer,</a:t>
            </a:r>
          </a:p>
          <a:p>
            <a:pPr marL="285750" indent="-285750">
              <a:buClr>
                <a:srgbClr val="C00000"/>
              </a:buClr>
              <a:buFont typeface="Arial" panose="020B0604020202020204" pitchFamily="34" charset="0"/>
              <a:buChar char="•"/>
            </a:pPr>
            <a:r>
              <a:rPr lang="en-US" dirty="0">
                <a:cs typeface="Calibri"/>
              </a:rPr>
              <a:t>cholesterol meter, </a:t>
            </a:r>
          </a:p>
          <a:p>
            <a:pPr marL="285750" indent="-285750">
              <a:buClr>
                <a:srgbClr val="C00000"/>
              </a:buClr>
              <a:buFont typeface="Arial" panose="020B0604020202020204" pitchFamily="34" charset="0"/>
              <a:buChar char="•"/>
            </a:pPr>
            <a:r>
              <a:rPr lang="en-US" dirty="0">
                <a:cs typeface="Calibri"/>
              </a:rPr>
              <a:t>automated BP machine, </a:t>
            </a:r>
          </a:p>
          <a:p>
            <a:pPr marL="285750" indent="-285750">
              <a:buClr>
                <a:srgbClr val="C00000"/>
              </a:buClr>
              <a:buFont typeface="Arial" panose="020B0604020202020204" pitchFamily="34" charset="0"/>
              <a:buChar char="•"/>
            </a:pPr>
            <a:r>
              <a:rPr lang="en-US" dirty="0">
                <a:cs typeface="Calibri"/>
              </a:rPr>
              <a:t>portable automated </a:t>
            </a:r>
          </a:p>
          <a:p>
            <a:pPr marL="285750" indent="-285750">
              <a:buClr>
                <a:srgbClr val="C00000"/>
              </a:buClr>
              <a:buFont typeface="Arial" panose="020B0604020202020204" pitchFamily="34" charset="0"/>
              <a:buChar char="•"/>
            </a:pPr>
            <a:r>
              <a:rPr lang="en-US" dirty="0">
                <a:cs typeface="Calibri"/>
              </a:rPr>
              <a:t>ECG machine. </a:t>
            </a:r>
          </a:p>
          <a:p>
            <a:pPr marL="285750" indent="-285750">
              <a:buClr>
                <a:srgbClr val="C00000"/>
              </a:buClr>
              <a:buFont typeface="Arial" panose="020B0604020202020204" pitchFamily="34" charset="0"/>
              <a:buChar char="•"/>
            </a:pPr>
            <a:r>
              <a:rPr lang="en-US" dirty="0">
                <a:cs typeface="Calibri"/>
              </a:rPr>
              <a:t>Smart phone</a:t>
            </a:r>
          </a:p>
        </p:txBody>
      </p:sp>
      <p:grpSp>
        <p:nvGrpSpPr>
          <p:cNvPr id="20" name="Group 19">
            <a:extLst>
              <a:ext uri="{FF2B5EF4-FFF2-40B4-BE49-F238E27FC236}">
                <a16:creationId xmlns:a16="http://schemas.microsoft.com/office/drawing/2014/main" id="{CC41AEBA-936C-45EE-AAAF-F5FCCEE9D88A}"/>
              </a:ext>
            </a:extLst>
          </p:cNvPr>
          <p:cNvGrpSpPr/>
          <p:nvPr/>
        </p:nvGrpSpPr>
        <p:grpSpPr>
          <a:xfrm>
            <a:off x="880869" y="3146748"/>
            <a:ext cx="7688973" cy="3145390"/>
            <a:chOff x="902134" y="2646757"/>
            <a:chExt cx="7688973" cy="3145390"/>
          </a:xfrm>
        </p:grpSpPr>
        <p:pic>
          <p:nvPicPr>
            <p:cNvPr id="4" name="Picture 4">
              <a:extLst>
                <a:ext uri="{FF2B5EF4-FFF2-40B4-BE49-F238E27FC236}">
                  <a16:creationId xmlns:a16="http://schemas.microsoft.com/office/drawing/2014/main" id="{05861C06-2902-48FD-B3E6-C53FCE424822}"/>
                </a:ext>
              </a:extLst>
            </p:cNvPr>
            <p:cNvPicPr>
              <a:picLocks noChangeAspect="1"/>
            </p:cNvPicPr>
            <p:nvPr/>
          </p:nvPicPr>
          <p:blipFill>
            <a:blip r:embed="rId4"/>
            <a:stretch>
              <a:fillRect/>
            </a:stretch>
          </p:blipFill>
          <p:spPr>
            <a:xfrm>
              <a:off x="902134" y="2767233"/>
              <a:ext cx="1919641" cy="2431244"/>
            </a:xfrm>
            <a:prstGeom prst="rect">
              <a:avLst/>
            </a:prstGeom>
            <a:ln w="19050">
              <a:solidFill>
                <a:srgbClr val="C00000"/>
              </a:solidFill>
            </a:ln>
          </p:spPr>
        </p:pic>
        <p:pic>
          <p:nvPicPr>
            <p:cNvPr id="5" name="Picture 5">
              <a:extLst>
                <a:ext uri="{FF2B5EF4-FFF2-40B4-BE49-F238E27FC236}">
                  <a16:creationId xmlns:a16="http://schemas.microsoft.com/office/drawing/2014/main" id="{658CF17D-9BCD-49B2-A578-FBE44AD28FB3}"/>
                </a:ext>
              </a:extLst>
            </p:cNvPr>
            <p:cNvPicPr>
              <a:picLocks noChangeAspect="1"/>
            </p:cNvPicPr>
            <p:nvPr/>
          </p:nvPicPr>
          <p:blipFill rotWithShape="1">
            <a:blip r:embed="rId5"/>
            <a:srcRect r="7004"/>
            <a:stretch/>
          </p:blipFill>
          <p:spPr>
            <a:xfrm>
              <a:off x="3480543" y="2914191"/>
              <a:ext cx="1490243" cy="2284286"/>
            </a:xfrm>
            <a:prstGeom prst="rect">
              <a:avLst/>
            </a:prstGeom>
          </p:spPr>
        </p:pic>
        <p:pic>
          <p:nvPicPr>
            <p:cNvPr id="6" name="Picture 6">
              <a:extLst>
                <a:ext uri="{FF2B5EF4-FFF2-40B4-BE49-F238E27FC236}">
                  <a16:creationId xmlns:a16="http://schemas.microsoft.com/office/drawing/2014/main" id="{A88C920D-A87D-49A0-9872-2B3F61CF1F3F}"/>
                </a:ext>
              </a:extLst>
            </p:cNvPr>
            <p:cNvPicPr>
              <a:picLocks noChangeAspect="1"/>
            </p:cNvPicPr>
            <p:nvPr/>
          </p:nvPicPr>
          <p:blipFill>
            <a:blip r:embed="rId6"/>
            <a:stretch>
              <a:fillRect/>
            </a:stretch>
          </p:blipFill>
          <p:spPr>
            <a:xfrm>
              <a:off x="5613385" y="2646757"/>
              <a:ext cx="2743200" cy="2539225"/>
            </a:xfrm>
            <a:prstGeom prst="rect">
              <a:avLst/>
            </a:prstGeom>
          </p:spPr>
        </p:pic>
        <p:sp>
          <p:nvSpPr>
            <p:cNvPr id="7" name="TextBox 6">
              <a:extLst>
                <a:ext uri="{FF2B5EF4-FFF2-40B4-BE49-F238E27FC236}">
                  <a16:creationId xmlns:a16="http://schemas.microsoft.com/office/drawing/2014/main" id="{E166A5F2-3281-4651-AD33-C52092DC1DEB}"/>
                </a:ext>
              </a:extLst>
            </p:cNvPr>
            <p:cNvSpPr txBox="1"/>
            <p:nvPr/>
          </p:nvSpPr>
          <p:spPr>
            <a:xfrm>
              <a:off x="1186330" y="5422815"/>
              <a:ext cx="15358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Glucometer </a:t>
              </a:r>
              <a:endParaRPr lang="en-US" b="1" dirty="0">
                <a:cs typeface="Calibri"/>
              </a:endParaRPr>
            </a:p>
          </p:txBody>
        </p:sp>
        <p:sp>
          <p:nvSpPr>
            <p:cNvPr id="9" name="TextBox 8">
              <a:extLst>
                <a:ext uri="{FF2B5EF4-FFF2-40B4-BE49-F238E27FC236}">
                  <a16:creationId xmlns:a16="http://schemas.microsoft.com/office/drawing/2014/main" id="{918407A4-D9E4-4C82-8E3D-30DE01E4C99F}"/>
                </a:ext>
              </a:extLst>
            </p:cNvPr>
            <p:cNvSpPr txBox="1"/>
            <p:nvPr/>
          </p:nvSpPr>
          <p:spPr>
            <a:xfrm>
              <a:off x="5700950" y="538995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cs typeface="Calibri"/>
                </a:rPr>
                <a:t>Automated BPS</a:t>
              </a:r>
            </a:p>
          </p:txBody>
        </p:sp>
        <p:sp>
          <p:nvSpPr>
            <p:cNvPr id="10" name="TextBox 9">
              <a:extLst>
                <a:ext uri="{FF2B5EF4-FFF2-40B4-BE49-F238E27FC236}">
                  <a16:creationId xmlns:a16="http://schemas.microsoft.com/office/drawing/2014/main" id="{9E7A6873-97E8-417F-9CB0-469744F7014E}"/>
                </a:ext>
              </a:extLst>
            </p:cNvPr>
            <p:cNvSpPr txBox="1"/>
            <p:nvPr/>
          </p:nvSpPr>
          <p:spPr>
            <a:xfrm>
              <a:off x="3265843" y="5411220"/>
              <a:ext cx="19196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Cholesterol meter</a:t>
              </a:r>
              <a:endParaRPr lang="en-US" b="1" dirty="0">
                <a:cs typeface="Calibri"/>
              </a:endParaRPr>
            </a:p>
          </p:txBody>
        </p:sp>
        <p:sp>
          <p:nvSpPr>
            <p:cNvPr id="17" name="Rectangle 16">
              <a:extLst>
                <a:ext uri="{FF2B5EF4-FFF2-40B4-BE49-F238E27FC236}">
                  <a16:creationId xmlns:a16="http://schemas.microsoft.com/office/drawing/2014/main" id="{A5014EDE-6609-463D-AA61-DD29446794FF}"/>
                </a:ext>
              </a:extLst>
            </p:cNvPr>
            <p:cNvSpPr/>
            <p:nvPr/>
          </p:nvSpPr>
          <p:spPr>
            <a:xfrm>
              <a:off x="3265845" y="2744837"/>
              <a:ext cx="1919641" cy="243124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6EADC03D-B35C-4A21-8A42-196184C1C993}"/>
                </a:ext>
              </a:extLst>
            </p:cNvPr>
            <p:cNvSpPr/>
            <p:nvPr/>
          </p:nvSpPr>
          <p:spPr>
            <a:xfrm>
              <a:off x="5553993" y="2744837"/>
              <a:ext cx="3037114" cy="243124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Rectangle 18">
            <a:extLst>
              <a:ext uri="{FF2B5EF4-FFF2-40B4-BE49-F238E27FC236}">
                <a16:creationId xmlns:a16="http://schemas.microsoft.com/office/drawing/2014/main" id="{6AAEB648-EDE9-43E9-BA6B-3B99D3E20017}"/>
              </a:ext>
            </a:extLst>
          </p:cNvPr>
          <p:cNvSpPr/>
          <p:nvPr/>
        </p:nvSpPr>
        <p:spPr>
          <a:xfrm>
            <a:off x="9019006" y="1329495"/>
            <a:ext cx="2743200" cy="436897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3">
            <a:extLst>
              <a:ext uri="{FF2B5EF4-FFF2-40B4-BE49-F238E27FC236}">
                <a16:creationId xmlns:a16="http://schemas.microsoft.com/office/drawing/2014/main" id="{F25D6269-0DCC-42BD-A73B-954BC4C9AA5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90000" l="5174" r="92568">
                        <a14:foregroundMark x1="43462" y1="6250" x2="18627" y2="14531"/>
                        <a14:foregroundMark x1="9031" y1="16484" x2="9784" y2="36563"/>
                        <a14:foregroundMark x1="9784" y1="36563" x2="12418" y2="39297"/>
                        <a14:foregroundMark x1="5268" y1="22813" x2="16181" y2="39297"/>
                        <a14:foregroundMark x1="87770" y1="61406" x2="92568" y2="70859"/>
                      </a14:backgroundRemoval>
                    </a14:imgEffect>
                  </a14:imgLayer>
                </a14:imgProps>
              </a:ext>
            </a:extLst>
          </a:blip>
          <a:stretch>
            <a:fillRect/>
          </a:stretch>
        </p:blipFill>
        <p:spPr>
          <a:xfrm>
            <a:off x="9347259" y="1471932"/>
            <a:ext cx="1833396" cy="2219866"/>
          </a:xfrm>
          <a:prstGeom prst="rect">
            <a:avLst/>
          </a:prstGeom>
        </p:spPr>
      </p:pic>
      <p:sp>
        <p:nvSpPr>
          <p:cNvPr id="21" name="Rectangle 20">
            <a:extLst>
              <a:ext uri="{FF2B5EF4-FFF2-40B4-BE49-F238E27FC236}">
                <a16:creationId xmlns:a16="http://schemas.microsoft.com/office/drawing/2014/main" id="{31B433D5-3636-4087-B345-291E3B36BDF1}"/>
              </a:ext>
            </a:extLst>
          </p:cNvPr>
          <p:cNvSpPr/>
          <p:nvPr/>
        </p:nvSpPr>
        <p:spPr>
          <a:xfrm flipV="1">
            <a:off x="0" y="6751250"/>
            <a:ext cx="12192000" cy="10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1221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76DDC54-49DE-4E83-83BB-CB4580F11995}"/>
              </a:ext>
            </a:extLst>
          </p:cNvPr>
          <p:cNvCxnSpPr>
            <a:cxnSpLocks/>
          </p:cNvCxnSpPr>
          <p:nvPr/>
        </p:nvCxnSpPr>
        <p:spPr>
          <a:xfrm flipV="1">
            <a:off x="691812" y="850396"/>
            <a:ext cx="11232122" cy="22302"/>
          </a:xfrm>
          <a:prstGeom prst="line">
            <a:avLst/>
          </a:prstGeom>
          <a:ln w="19050" cap="rnd">
            <a:solidFill>
              <a:srgbClr val="C00000"/>
            </a:solidFill>
            <a:beve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21557" y="411033"/>
            <a:ext cx="2913490" cy="461665"/>
          </a:xfrm>
          <a:prstGeom prst="rect">
            <a:avLst/>
          </a:prstGeom>
          <a:noFill/>
        </p:spPr>
        <p:txBody>
          <a:bodyPr wrap="none" rtlCol="0">
            <a:spAutoFit/>
          </a:bodyPr>
          <a:lstStyle/>
          <a:p>
            <a:r>
              <a:rPr lang="en-US" sz="2400" dirty="0"/>
              <a:t>8. PROPOSED SYSTEM</a:t>
            </a:r>
            <a:endParaRPr lang="en-IN" sz="2400" dirty="0"/>
          </a:p>
        </p:txBody>
      </p:sp>
      <p:sp>
        <p:nvSpPr>
          <p:cNvPr id="5" name="Rectangle 4">
            <a:extLst>
              <a:ext uri="{FF2B5EF4-FFF2-40B4-BE49-F238E27FC236}">
                <a16:creationId xmlns:a16="http://schemas.microsoft.com/office/drawing/2014/main" id="{08CDFADC-4455-4145-8299-F4A0B18D3CF7}"/>
              </a:ext>
            </a:extLst>
          </p:cNvPr>
          <p:cNvSpPr/>
          <p:nvPr/>
        </p:nvSpPr>
        <p:spPr>
          <a:xfrm flipV="1">
            <a:off x="0" y="6751250"/>
            <a:ext cx="12192000" cy="10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BD5697EC-D483-42A1-8C04-78522BF2D09D}"/>
              </a:ext>
            </a:extLst>
          </p:cNvPr>
          <p:cNvPicPr>
            <a:picLocks noChangeAspect="1"/>
          </p:cNvPicPr>
          <p:nvPr/>
        </p:nvPicPr>
        <p:blipFill rotWithShape="1">
          <a:blip r:embed="rId3"/>
          <a:srcRect t="5569" b="50670"/>
          <a:stretch/>
        </p:blipFill>
        <p:spPr>
          <a:xfrm>
            <a:off x="1629187" y="3177628"/>
            <a:ext cx="4280676" cy="3001117"/>
          </a:xfrm>
          <a:prstGeom prst="rect">
            <a:avLst/>
          </a:prstGeom>
        </p:spPr>
      </p:pic>
      <p:pic>
        <p:nvPicPr>
          <p:cNvPr id="14" name="Picture 13">
            <a:extLst>
              <a:ext uri="{FF2B5EF4-FFF2-40B4-BE49-F238E27FC236}">
                <a16:creationId xmlns:a16="http://schemas.microsoft.com/office/drawing/2014/main" id="{4DEAD4C9-23B1-431C-8403-7771DB514842}"/>
              </a:ext>
            </a:extLst>
          </p:cNvPr>
          <p:cNvPicPr>
            <a:picLocks noChangeAspect="1"/>
          </p:cNvPicPr>
          <p:nvPr/>
        </p:nvPicPr>
        <p:blipFill rotWithShape="1">
          <a:blip r:embed="rId3"/>
          <a:srcRect t="53672"/>
          <a:stretch/>
        </p:blipFill>
        <p:spPr>
          <a:xfrm>
            <a:off x="6096000" y="3182492"/>
            <a:ext cx="4280676" cy="3177180"/>
          </a:xfrm>
          <a:prstGeom prst="rect">
            <a:avLst/>
          </a:prstGeom>
        </p:spPr>
      </p:pic>
      <p:cxnSp>
        <p:nvCxnSpPr>
          <p:cNvPr id="16" name="Straight Arrow Connector 15">
            <a:extLst>
              <a:ext uri="{FF2B5EF4-FFF2-40B4-BE49-F238E27FC236}">
                <a16:creationId xmlns:a16="http://schemas.microsoft.com/office/drawing/2014/main" id="{B509C8B5-148C-476B-8417-C9656249A22C}"/>
              </a:ext>
            </a:extLst>
          </p:cNvPr>
          <p:cNvCxnSpPr>
            <a:cxnSpLocks/>
          </p:cNvCxnSpPr>
          <p:nvPr/>
        </p:nvCxnSpPr>
        <p:spPr>
          <a:xfrm flipV="1">
            <a:off x="5573745" y="4667974"/>
            <a:ext cx="868606"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5BB0A4-B578-463E-B12D-95B5A2C1BD09}"/>
              </a:ext>
            </a:extLst>
          </p:cNvPr>
          <p:cNvSpPr txBox="1"/>
          <p:nvPr/>
        </p:nvSpPr>
        <p:spPr>
          <a:xfrm>
            <a:off x="904289" y="1138727"/>
            <a:ext cx="10846724" cy="1754326"/>
          </a:xfrm>
          <a:prstGeom prst="rect">
            <a:avLst/>
          </a:prstGeom>
          <a:noFill/>
        </p:spPr>
        <p:txBody>
          <a:bodyPr wrap="square">
            <a:spAutoFit/>
          </a:bodyPr>
          <a:lstStyle/>
          <a:p>
            <a:pPr>
              <a:buClr>
                <a:srgbClr val="C00000"/>
              </a:buClr>
            </a:pPr>
            <a:r>
              <a:rPr lang="en-US" dirty="0"/>
              <a:t>We have developed a </a:t>
            </a:r>
            <a:r>
              <a:rPr lang="en-US" b="1" dirty="0"/>
              <a:t>web application </a:t>
            </a:r>
            <a:r>
              <a:rPr lang="en-US" dirty="0"/>
              <a:t>to serve rural area and home healthcare to early predication of risk of heart disease. Firstly, we have imported the data-set which should be .csv file, after this we have processed the data by selecting attributes and parameters. After that we have trained with different machine learning algorithms. then after we have designed an User interface using </a:t>
            </a:r>
            <a:r>
              <a:rPr lang="en-US" b="1" dirty="0"/>
              <a:t>HTML, CSS and JavaScript </a:t>
            </a:r>
            <a:r>
              <a:rPr lang="en-US" dirty="0"/>
              <a:t>after that we developed backend using a </a:t>
            </a:r>
            <a:r>
              <a:rPr lang="en-US" b="1" i="1" dirty="0"/>
              <a:t>python’s framework flask </a:t>
            </a:r>
            <a:r>
              <a:rPr lang="en-US" dirty="0"/>
              <a:t>and added trained machine learning models to backend to predict the risk of heart disease of a patient.</a:t>
            </a:r>
            <a:endParaRPr lang="en-US" dirty="0">
              <a:ea typeface="Roboto Light" panose="02000000000000000000" pitchFamily="2" charset="0"/>
            </a:endParaRPr>
          </a:p>
        </p:txBody>
      </p:sp>
    </p:spTree>
    <p:extLst>
      <p:ext uri="{BB962C8B-B14F-4D97-AF65-F5344CB8AC3E}">
        <p14:creationId xmlns:p14="http://schemas.microsoft.com/office/powerpoint/2010/main" val="393501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76DDC54-49DE-4E83-83BB-CB4580F11995}"/>
              </a:ext>
            </a:extLst>
          </p:cNvPr>
          <p:cNvCxnSpPr>
            <a:cxnSpLocks/>
          </p:cNvCxnSpPr>
          <p:nvPr/>
        </p:nvCxnSpPr>
        <p:spPr>
          <a:xfrm flipV="1">
            <a:off x="691812" y="850396"/>
            <a:ext cx="11232122" cy="22302"/>
          </a:xfrm>
          <a:prstGeom prst="line">
            <a:avLst/>
          </a:prstGeom>
          <a:ln w="19050" cap="rnd">
            <a:solidFill>
              <a:srgbClr val="C00000"/>
            </a:solidFill>
            <a:beve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21557" y="411033"/>
            <a:ext cx="4478405" cy="461665"/>
          </a:xfrm>
          <a:prstGeom prst="rect">
            <a:avLst/>
          </a:prstGeom>
          <a:noFill/>
        </p:spPr>
        <p:txBody>
          <a:bodyPr wrap="none" rtlCol="0">
            <a:spAutoFit/>
          </a:bodyPr>
          <a:lstStyle/>
          <a:p>
            <a:r>
              <a:rPr lang="en-US" sz="2400" dirty="0"/>
              <a:t>9. Website and Mobile Application</a:t>
            </a:r>
            <a:endParaRPr lang="en-IN" sz="2400" dirty="0"/>
          </a:p>
        </p:txBody>
      </p:sp>
      <p:sp>
        <p:nvSpPr>
          <p:cNvPr id="5" name="Rectangle 4">
            <a:extLst>
              <a:ext uri="{FF2B5EF4-FFF2-40B4-BE49-F238E27FC236}">
                <a16:creationId xmlns:a16="http://schemas.microsoft.com/office/drawing/2014/main" id="{08CDFADC-4455-4145-8299-F4A0B18D3CF7}"/>
              </a:ext>
            </a:extLst>
          </p:cNvPr>
          <p:cNvSpPr/>
          <p:nvPr/>
        </p:nvSpPr>
        <p:spPr>
          <a:xfrm flipV="1">
            <a:off x="0" y="6751250"/>
            <a:ext cx="12192000" cy="10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93C8FF68-2F8E-4005-B7F8-8B9C2C31CB11}"/>
              </a:ext>
            </a:extLst>
          </p:cNvPr>
          <p:cNvGrpSpPr/>
          <p:nvPr/>
        </p:nvGrpSpPr>
        <p:grpSpPr>
          <a:xfrm>
            <a:off x="971747" y="1487317"/>
            <a:ext cx="7413235" cy="4141347"/>
            <a:chOff x="684668" y="1572378"/>
            <a:chExt cx="7413235" cy="4141347"/>
          </a:xfrm>
        </p:grpSpPr>
        <p:pic>
          <p:nvPicPr>
            <p:cNvPr id="7" name="Picture 6">
              <a:extLst>
                <a:ext uri="{FF2B5EF4-FFF2-40B4-BE49-F238E27FC236}">
                  <a16:creationId xmlns:a16="http://schemas.microsoft.com/office/drawing/2014/main" id="{B0C345CB-2AFD-4551-A244-8AB401A9C092}"/>
                </a:ext>
              </a:extLst>
            </p:cNvPr>
            <p:cNvPicPr>
              <a:picLocks noChangeAspect="1"/>
            </p:cNvPicPr>
            <p:nvPr/>
          </p:nvPicPr>
          <p:blipFill>
            <a:blip r:embed="rId3"/>
            <a:stretch>
              <a:fillRect/>
            </a:stretch>
          </p:blipFill>
          <p:spPr>
            <a:xfrm>
              <a:off x="687803" y="2088240"/>
              <a:ext cx="7391311" cy="3625485"/>
            </a:xfrm>
            <a:prstGeom prst="rect">
              <a:avLst/>
            </a:prstGeom>
          </p:spPr>
        </p:pic>
        <p:pic>
          <p:nvPicPr>
            <p:cNvPr id="4" name="Picture 3">
              <a:extLst>
                <a:ext uri="{FF2B5EF4-FFF2-40B4-BE49-F238E27FC236}">
                  <a16:creationId xmlns:a16="http://schemas.microsoft.com/office/drawing/2014/main" id="{CF5287C8-30DB-4F9E-8C0C-F337EBEC8E68}"/>
                </a:ext>
              </a:extLst>
            </p:cNvPr>
            <p:cNvPicPr>
              <a:picLocks noChangeAspect="1"/>
            </p:cNvPicPr>
            <p:nvPr/>
          </p:nvPicPr>
          <p:blipFill>
            <a:blip r:embed="rId4"/>
            <a:stretch>
              <a:fillRect/>
            </a:stretch>
          </p:blipFill>
          <p:spPr>
            <a:xfrm>
              <a:off x="684668" y="1572378"/>
              <a:ext cx="7413235" cy="3646300"/>
            </a:xfrm>
            <a:prstGeom prst="rect">
              <a:avLst/>
            </a:prstGeom>
          </p:spPr>
        </p:pic>
      </p:grpSp>
      <p:grpSp>
        <p:nvGrpSpPr>
          <p:cNvPr id="21" name="Group 20">
            <a:extLst>
              <a:ext uri="{FF2B5EF4-FFF2-40B4-BE49-F238E27FC236}">
                <a16:creationId xmlns:a16="http://schemas.microsoft.com/office/drawing/2014/main" id="{01EB059E-E8F8-4885-A542-4B17F2B82BA4}"/>
              </a:ext>
            </a:extLst>
          </p:cNvPr>
          <p:cNvGrpSpPr/>
          <p:nvPr/>
        </p:nvGrpSpPr>
        <p:grpSpPr>
          <a:xfrm>
            <a:off x="9046414" y="1487317"/>
            <a:ext cx="2245363" cy="4159813"/>
            <a:chOff x="8971986" y="1553912"/>
            <a:chExt cx="2125505" cy="4159813"/>
          </a:xfrm>
        </p:grpSpPr>
        <p:pic>
          <p:nvPicPr>
            <p:cNvPr id="15" name="Picture 4" descr="Graphical user interface, application&#10;&#10;Description automatically generated">
              <a:extLst>
                <a:ext uri="{FF2B5EF4-FFF2-40B4-BE49-F238E27FC236}">
                  <a16:creationId xmlns:a16="http://schemas.microsoft.com/office/drawing/2014/main" id="{56A1B0E5-28C7-48E6-9A63-1D6D6E519365}"/>
                </a:ext>
              </a:extLst>
            </p:cNvPr>
            <p:cNvPicPr>
              <a:picLocks noChangeAspect="1"/>
            </p:cNvPicPr>
            <p:nvPr/>
          </p:nvPicPr>
          <p:blipFill rotWithShape="1">
            <a:blip r:embed="rId5"/>
            <a:srcRect l="21941" r="21941" b="427"/>
            <a:stretch/>
          </p:blipFill>
          <p:spPr>
            <a:xfrm>
              <a:off x="8971986" y="1553912"/>
              <a:ext cx="2125505" cy="4159813"/>
            </a:xfrm>
            <a:prstGeom prst="rect">
              <a:avLst/>
            </a:prstGeom>
          </p:spPr>
        </p:pic>
        <p:pic>
          <p:nvPicPr>
            <p:cNvPr id="20" name="Picture 19" descr="Graphical user interface, website&#10;&#10;Description automatically generated">
              <a:extLst>
                <a:ext uri="{FF2B5EF4-FFF2-40B4-BE49-F238E27FC236}">
                  <a16:creationId xmlns:a16="http://schemas.microsoft.com/office/drawing/2014/main" id="{D50AD9F3-EEA2-47D1-BCB9-D04A47D9CF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62336" y="1786092"/>
              <a:ext cx="1952993" cy="3501014"/>
            </a:xfrm>
            <a:prstGeom prst="rect">
              <a:avLst/>
            </a:prstGeom>
          </p:spPr>
        </p:pic>
      </p:grpSp>
      <p:sp>
        <p:nvSpPr>
          <p:cNvPr id="22" name="TextBox 21">
            <a:extLst>
              <a:ext uri="{FF2B5EF4-FFF2-40B4-BE49-F238E27FC236}">
                <a16:creationId xmlns:a16="http://schemas.microsoft.com/office/drawing/2014/main" id="{CAA87148-0038-4125-9CA0-08713999533C}"/>
              </a:ext>
            </a:extLst>
          </p:cNvPr>
          <p:cNvSpPr txBox="1"/>
          <p:nvPr/>
        </p:nvSpPr>
        <p:spPr>
          <a:xfrm>
            <a:off x="1213252" y="5947762"/>
            <a:ext cx="8243373" cy="369332"/>
          </a:xfrm>
          <a:prstGeom prst="rect">
            <a:avLst/>
          </a:prstGeom>
          <a:noFill/>
        </p:spPr>
        <p:txBody>
          <a:bodyPr wrap="square" rtlCol="0">
            <a:spAutoFit/>
          </a:bodyPr>
          <a:lstStyle/>
          <a:p>
            <a:r>
              <a:rPr lang="en-IN" dirty="0"/>
              <a:t>Website Link : </a:t>
            </a:r>
            <a:r>
              <a:rPr lang="en-IN" dirty="0">
                <a:solidFill>
                  <a:srgbClr val="0563C1"/>
                </a:solidFill>
                <a:hlinkClick r:id="rId7">
                  <a:extLst>
                    <a:ext uri="{A12FA001-AC4F-418D-AE19-62706E023703}">
                      <ahyp:hlinkClr xmlns:ahyp="http://schemas.microsoft.com/office/drawing/2018/hyperlinkcolor" val="tx"/>
                    </a:ext>
                  </a:extLst>
                </a:hlinkClick>
              </a:rPr>
              <a:t>https://heart-disease-predication.herokuapp.com/</a:t>
            </a:r>
            <a:endParaRPr lang="en-IN" dirty="0"/>
          </a:p>
        </p:txBody>
      </p:sp>
      <p:sp>
        <p:nvSpPr>
          <p:cNvPr id="24" name="TextBox 23">
            <a:extLst>
              <a:ext uri="{FF2B5EF4-FFF2-40B4-BE49-F238E27FC236}">
                <a16:creationId xmlns:a16="http://schemas.microsoft.com/office/drawing/2014/main" id="{45BBF38D-5A09-4C86-8E5F-E4467A8ED357}"/>
              </a:ext>
            </a:extLst>
          </p:cNvPr>
          <p:cNvSpPr txBox="1"/>
          <p:nvPr/>
        </p:nvSpPr>
        <p:spPr>
          <a:xfrm>
            <a:off x="9456625" y="5996562"/>
            <a:ext cx="1424940" cy="369332"/>
          </a:xfrm>
          <a:prstGeom prst="rect">
            <a:avLst/>
          </a:prstGeom>
          <a:noFill/>
        </p:spPr>
        <p:txBody>
          <a:bodyPr wrap="square">
            <a:spAutoFit/>
          </a:bodyPr>
          <a:lstStyle/>
          <a:p>
            <a:pPr algn="ctr"/>
            <a:r>
              <a:rPr lang="en-IN" dirty="0"/>
              <a:t>Mobile App</a:t>
            </a:r>
          </a:p>
        </p:txBody>
      </p:sp>
    </p:spTree>
    <p:extLst>
      <p:ext uri="{BB962C8B-B14F-4D97-AF65-F5344CB8AC3E}">
        <p14:creationId xmlns:p14="http://schemas.microsoft.com/office/powerpoint/2010/main" val="928358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37">
            <a:extLst>
              <a:ext uri="{FF2B5EF4-FFF2-40B4-BE49-F238E27FC236}">
                <a16:creationId xmlns:a16="http://schemas.microsoft.com/office/drawing/2014/main" id="{5740E90C-BE98-405C-8C60-D27E3F5F4A04}"/>
              </a:ext>
            </a:extLst>
          </p:cNvPr>
          <p:cNvSpPr/>
          <p:nvPr/>
        </p:nvSpPr>
        <p:spPr>
          <a:xfrm>
            <a:off x="557998" y="388731"/>
            <a:ext cx="3389535" cy="461665"/>
          </a:xfrm>
          <a:prstGeom prst="rect">
            <a:avLst/>
          </a:prstGeom>
        </p:spPr>
        <p:txBody>
          <a:bodyPr wrap="square" anchor="ctr" anchorCtr="1">
            <a:spAutoFit/>
          </a:bodyPr>
          <a:lstStyle/>
          <a:p>
            <a:pPr fontAlgn="auto">
              <a:spcBef>
                <a:spcPts val="0"/>
              </a:spcBef>
              <a:spcAft>
                <a:spcPts val="0"/>
              </a:spcAft>
              <a:defRPr/>
            </a:pPr>
            <a:r>
              <a:rPr lang="en-US" altLang="zh-CN" sz="2400" dirty="0">
                <a:ea typeface="Roboto" panose="02000000000000000000" pitchFamily="2" charset="0"/>
                <a:sym typeface="微软雅黑" pitchFamily="34" charset="-122"/>
              </a:rPr>
              <a:t>10. MACHINE LEARNING</a:t>
            </a:r>
            <a:endParaRPr lang="en-US" altLang="zh-CN" sz="3200" dirty="0">
              <a:ea typeface="Roboto" panose="02000000000000000000" pitchFamily="2" charset="0"/>
              <a:sym typeface="微软雅黑" pitchFamily="34" charset="-122"/>
            </a:endParaRPr>
          </a:p>
        </p:txBody>
      </p:sp>
      <p:cxnSp>
        <p:nvCxnSpPr>
          <p:cNvPr id="11" name="Straight Connector 10">
            <a:extLst>
              <a:ext uri="{FF2B5EF4-FFF2-40B4-BE49-F238E27FC236}">
                <a16:creationId xmlns:a16="http://schemas.microsoft.com/office/drawing/2014/main" id="{476DDC54-49DE-4E83-83BB-CB4580F11995}"/>
              </a:ext>
            </a:extLst>
          </p:cNvPr>
          <p:cNvCxnSpPr>
            <a:cxnSpLocks/>
          </p:cNvCxnSpPr>
          <p:nvPr/>
        </p:nvCxnSpPr>
        <p:spPr>
          <a:xfrm flipV="1">
            <a:off x="691812" y="850396"/>
            <a:ext cx="11232122" cy="22302"/>
          </a:xfrm>
          <a:prstGeom prst="line">
            <a:avLst/>
          </a:prstGeom>
          <a:ln w="19050" cap="rnd">
            <a:solidFill>
              <a:srgbClr val="C00000"/>
            </a:solidFill>
            <a:beve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A65842E-78F8-4990-99BC-5489366DDAF4}"/>
              </a:ext>
            </a:extLst>
          </p:cNvPr>
          <p:cNvSpPr/>
          <p:nvPr/>
        </p:nvSpPr>
        <p:spPr>
          <a:xfrm>
            <a:off x="557998" y="1184804"/>
            <a:ext cx="9957602" cy="1661993"/>
          </a:xfrm>
          <a:prstGeom prst="rect">
            <a:avLst/>
          </a:prstGeom>
        </p:spPr>
        <p:txBody>
          <a:bodyPr wrap="square">
            <a:spAutoFit/>
          </a:bodyPr>
          <a:lstStyle/>
          <a:p>
            <a:pPr>
              <a:buClr>
                <a:srgbClr val="C00000"/>
              </a:buClr>
            </a:pPr>
            <a:r>
              <a:rPr lang="en-US" b="1" i="0" u="none" strike="noStrike" dirty="0">
                <a:solidFill>
                  <a:srgbClr val="000000"/>
                </a:solidFill>
                <a:effectLst/>
                <a:ea typeface="Roboto" panose="02000000000000000000" pitchFamily="2" charset="0"/>
              </a:rPr>
              <a:t>Machine learning is an application of artificial intelligence that involves algorithms and data that automatically analyses and make decision by itself without any human intervention. </a:t>
            </a:r>
          </a:p>
          <a:p>
            <a:pPr>
              <a:buClr>
                <a:srgbClr val="C00000"/>
              </a:buClr>
            </a:pPr>
            <a:endParaRPr lang="en-US" sz="1100" dirty="0">
              <a:solidFill>
                <a:srgbClr val="000000"/>
              </a:solidFill>
              <a:ea typeface="Roboto Light" panose="02000000000000000000" pitchFamily="2" charset="0"/>
            </a:endParaRPr>
          </a:p>
          <a:p>
            <a:pPr>
              <a:buClr>
                <a:srgbClr val="C00000"/>
              </a:buClr>
            </a:pPr>
            <a:r>
              <a:rPr lang="en-US" i="0" dirty="0">
                <a:effectLst/>
                <a:ea typeface="Roboto Light" panose="02000000000000000000" pitchFamily="2" charset="0"/>
              </a:rPr>
              <a:t>In machine learning method we fed data to model, or a machine and model analyses the data by its own and while learning it improves it’s accuracy by its own experiences and for better accuracy, we need large amount of data.</a:t>
            </a:r>
          </a:p>
        </p:txBody>
      </p:sp>
      <p:pic>
        <p:nvPicPr>
          <p:cNvPr id="4100" name="Picture 4" descr="Machine Learning banner stock vector. Illustration of informatics -  138028428">
            <a:extLst>
              <a:ext uri="{FF2B5EF4-FFF2-40B4-BE49-F238E27FC236}">
                <a16:creationId xmlns:a16="http://schemas.microsoft.com/office/drawing/2014/main" id="{D26B5FBE-F488-4159-BB3E-0EFCD40B92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815"/>
          <a:stretch/>
        </p:blipFill>
        <p:spPr bwMode="auto">
          <a:xfrm>
            <a:off x="1430312" y="3158903"/>
            <a:ext cx="8212973" cy="3150445"/>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215A516-497B-4610-8127-4ED3E4EE9D75}"/>
              </a:ext>
            </a:extLst>
          </p:cNvPr>
          <p:cNvSpPr/>
          <p:nvPr/>
        </p:nvSpPr>
        <p:spPr>
          <a:xfrm flipV="1">
            <a:off x="0" y="6751250"/>
            <a:ext cx="12192000" cy="10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50002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37">
            <a:extLst>
              <a:ext uri="{FF2B5EF4-FFF2-40B4-BE49-F238E27FC236}">
                <a16:creationId xmlns:a16="http://schemas.microsoft.com/office/drawing/2014/main" id="{5740E90C-BE98-405C-8C60-D27E3F5F4A04}"/>
              </a:ext>
            </a:extLst>
          </p:cNvPr>
          <p:cNvSpPr/>
          <p:nvPr/>
        </p:nvSpPr>
        <p:spPr>
          <a:xfrm>
            <a:off x="688537" y="372052"/>
            <a:ext cx="4864123" cy="461665"/>
          </a:xfrm>
          <a:prstGeom prst="rect">
            <a:avLst/>
          </a:prstGeom>
        </p:spPr>
        <p:txBody>
          <a:bodyPr wrap="square" anchor="ctr" anchorCtr="1">
            <a:spAutoFit/>
          </a:bodyPr>
          <a:lstStyle/>
          <a:p>
            <a:pPr fontAlgn="auto">
              <a:spcBef>
                <a:spcPts val="0"/>
              </a:spcBef>
              <a:spcAft>
                <a:spcPts val="0"/>
              </a:spcAft>
              <a:defRPr/>
            </a:pPr>
            <a:r>
              <a:rPr lang="en-US" altLang="zh-CN" sz="2400" dirty="0">
                <a:ea typeface="Roboto" panose="02000000000000000000" pitchFamily="2" charset="0"/>
                <a:sym typeface="微软雅黑" pitchFamily="34" charset="-122"/>
              </a:rPr>
              <a:t>11. TYPES OF MACHINE LEARNING</a:t>
            </a:r>
            <a:endParaRPr lang="en-US" altLang="zh-CN" sz="3200" dirty="0">
              <a:ea typeface="Roboto" panose="02000000000000000000" pitchFamily="2" charset="0"/>
              <a:sym typeface="微软雅黑" pitchFamily="34" charset="-122"/>
            </a:endParaRPr>
          </a:p>
        </p:txBody>
      </p:sp>
      <p:cxnSp>
        <p:nvCxnSpPr>
          <p:cNvPr id="11" name="Straight Connector 10">
            <a:extLst>
              <a:ext uri="{FF2B5EF4-FFF2-40B4-BE49-F238E27FC236}">
                <a16:creationId xmlns:a16="http://schemas.microsoft.com/office/drawing/2014/main" id="{476DDC54-49DE-4E83-83BB-CB4580F11995}"/>
              </a:ext>
            </a:extLst>
          </p:cNvPr>
          <p:cNvCxnSpPr>
            <a:cxnSpLocks/>
          </p:cNvCxnSpPr>
          <p:nvPr/>
        </p:nvCxnSpPr>
        <p:spPr>
          <a:xfrm flipV="1">
            <a:off x="691812" y="850396"/>
            <a:ext cx="11232122" cy="22302"/>
          </a:xfrm>
          <a:prstGeom prst="line">
            <a:avLst/>
          </a:prstGeom>
          <a:ln w="19050" cap="rnd">
            <a:solidFill>
              <a:srgbClr val="C00000"/>
            </a:solidFill>
            <a:beve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A65842E-78F8-4990-99BC-5489366DDAF4}"/>
              </a:ext>
            </a:extLst>
          </p:cNvPr>
          <p:cNvSpPr/>
          <p:nvPr/>
        </p:nvSpPr>
        <p:spPr>
          <a:xfrm>
            <a:off x="691812" y="1146703"/>
            <a:ext cx="10247534" cy="1554272"/>
          </a:xfrm>
          <a:prstGeom prst="rect">
            <a:avLst/>
          </a:prstGeom>
        </p:spPr>
        <p:txBody>
          <a:bodyPr wrap="square">
            <a:spAutoFit/>
          </a:bodyPr>
          <a:lstStyle/>
          <a:p>
            <a:pPr>
              <a:buClr>
                <a:srgbClr val="C00000"/>
              </a:buClr>
            </a:pPr>
            <a:r>
              <a:rPr lang="en-US" altLang="zh-CN" sz="1800" b="1" dirty="0">
                <a:ea typeface="Roboto" panose="02000000000000000000" pitchFamily="2" charset="0"/>
                <a:sym typeface="微软雅黑" pitchFamily="34" charset="-122"/>
              </a:rPr>
              <a:t>MACHINE LEARNING </a:t>
            </a:r>
            <a:r>
              <a:rPr lang="en-US" b="1" i="0" u="none" strike="noStrike" dirty="0">
                <a:solidFill>
                  <a:srgbClr val="000000"/>
                </a:solidFill>
                <a:effectLst/>
                <a:ea typeface="Roboto" panose="02000000000000000000" pitchFamily="2" charset="0"/>
              </a:rPr>
              <a:t>algorithms are trained using three prominent methods.</a:t>
            </a:r>
          </a:p>
          <a:p>
            <a:pPr>
              <a:buClr>
                <a:srgbClr val="C00000"/>
              </a:buClr>
            </a:pPr>
            <a:endParaRPr lang="en-US" sz="1000" b="1" i="0" u="none" strike="noStrike" dirty="0">
              <a:solidFill>
                <a:srgbClr val="000000"/>
              </a:solidFill>
              <a:effectLst/>
              <a:ea typeface="Roboto" panose="02000000000000000000" pitchFamily="2" charset="0"/>
            </a:endParaRPr>
          </a:p>
          <a:p>
            <a:pPr marL="742950" lvl="1" indent="-285750">
              <a:buClr>
                <a:srgbClr val="C00000"/>
              </a:buClr>
              <a:buFont typeface="Arial" panose="020B0604020202020204" pitchFamily="34" charset="0"/>
              <a:buChar char="•"/>
            </a:pPr>
            <a:r>
              <a:rPr lang="en-US" dirty="0">
                <a:solidFill>
                  <a:srgbClr val="000000"/>
                </a:solidFill>
                <a:ea typeface="Roboto" panose="02000000000000000000" pitchFamily="2" charset="0"/>
              </a:rPr>
              <a:t>Supervised Learning</a:t>
            </a:r>
          </a:p>
          <a:p>
            <a:pPr marL="742950" lvl="1" indent="-285750">
              <a:buClr>
                <a:srgbClr val="C00000"/>
              </a:buClr>
              <a:buFont typeface="Arial" panose="020B0604020202020204" pitchFamily="34" charset="0"/>
              <a:buChar char="•"/>
            </a:pPr>
            <a:r>
              <a:rPr lang="en-US" dirty="0">
                <a:solidFill>
                  <a:srgbClr val="000000"/>
                </a:solidFill>
                <a:ea typeface="Roboto" panose="02000000000000000000" pitchFamily="2" charset="0"/>
              </a:rPr>
              <a:t>Unsupervised Learning</a:t>
            </a:r>
            <a:r>
              <a:rPr lang="en-US" i="0" u="none" strike="noStrike" dirty="0">
                <a:solidFill>
                  <a:srgbClr val="000000"/>
                </a:solidFill>
                <a:effectLst/>
                <a:ea typeface="Roboto" panose="02000000000000000000" pitchFamily="2" charset="0"/>
              </a:rPr>
              <a:t> </a:t>
            </a:r>
          </a:p>
          <a:p>
            <a:pPr marL="742950" lvl="1" indent="-285750">
              <a:buClr>
                <a:srgbClr val="C00000"/>
              </a:buClr>
              <a:buFont typeface="Arial" panose="020B0604020202020204" pitchFamily="34" charset="0"/>
              <a:buChar char="•"/>
            </a:pPr>
            <a:r>
              <a:rPr lang="en-US" dirty="0">
                <a:solidFill>
                  <a:srgbClr val="000000"/>
                </a:solidFill>
                <a:ea typeface="Roboto" panose="02000000000000000000" pitchFamily="2" charset="0"/>
              </a:rPr>
              <a:t>Reinforcement Learning</a:t>
            </a:r>
            <a:endParaRPr lang="en-US" i="0" u="none" strike="noStrike" dirty="0">
              <a:solidFill>
                <a:srgbClr val="000000"/>
              </a:solidFill>
              <a:effectLst/>
              <a:ea typeface="Roboto" panose="02000000000000000000" pitchFamily="2" charset="0"/>
            </a:endParaRPr>
          </a:p>
          <a:p>
            <a:pPr>
              <a:buClr>
                <a:srgbClr val="C00000"/>
              </a:buClr>
            </a:pPr>
            <a:endParaRPr lang="en-US" sz="1100" b="1" dirty="0">
              <a:solidFill>
                <a:srgbClr val="000000"/>
              </a:solidFill>
              <a:ea typeface="Roboto Light" panose="02000000000000000000" pitchFamily="2" charset="0"/>
            </a:endParaRPr>
          </a:p>
        </p:txBody>
      </p:sp>
      <p:grpSp>
        <p:nvGrpSpPr>
          <p:cNvPr id="2" name="Group 1">
            <a:extLst>
              <a:ext uri="{FF2B5EF4-FFF2-40B4-BE49-F238E27FC236}">
                <a16:creationId xmlns:a16="http://schemas.microsoft.com/office/drawing/2014/main" id="{44FCD47D-0EE6-4156-B95B-E4DE6371AEE1}"/>
              </a:ext>
            </a:extLst>
          </p:cNvPr>
          <p:cNvGrpSpPr/>
          <p:nvPr/>
        </p:nvGrpSpPr>
        <p:grpSpPr>
          <a:xfrm>
            <a:off x="889260" y="2614282"/>
            <a:ext cx="10247534" cy="3226056"/>
            <a:chOff x="688538" y="2692340"/>
            <a:chExt cx="10850034" cy="3201512"/>
          </a:xfrm>
        </p:grpSpPr>
        <p:sp>
          <p:nvSpPr>
            <p:cNvPr id="3" name="Rectangle 2">
              <a:extLst>
                <a:ext uri="{FF2B5EF4-FFF2-40B4-BE49-F238E27FC236}">
                  <a16:creationId xmlns:a16="http://schemas.microsoft.com/office/drawing/2014/main" id="{2AB4215E-3C96-4EA2-89D0-26B4B0A9F6BD}"/>
                </a:ext>
              </a:extLst>
            </p:cNvPr>
            <p:cNvSpPr/>
            <p:nvPr/>
          </p:nvSpPr>
          <p:spPr>
            <a:xfrm>
              <a:off x="4780055" y="2692340"/>
              <a:ext cx="2514600" cy="5588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ea typeface="Roboto" panose="02000000000000000000" pitchFamily="2" charset="0"/>
                </a:rPr>
                <a:t>MACHINE LEARNING</a:t>
              </a:r>
              <a:endParaRPr lang="en-IN" b="1" dirty="0">
                <a:solidFill>
                  <a:schemeClr val="tx1"/>
                </a:solidFill>
                <a:ea typeface="Roboto" panose="02000000000000000000" pitchFamily="2" charset="0"/>
              </a:endParaRPr>
            </a:p>
          </p:txBody>
        </p:sp>
        <p:grpSp>
          <p:nvGrpSpPr>
            <p:cNvPr id="5" name="Group 4">
              <a:extLst>
                <a:ext uri="{FF2B5EF4-FFF2-40B4-BE49-F238E27FC236}">
                  <a16:creationId xmlns:a16="http://schemas.microsoft.com/office/drawing/2014/main" id="{71D8A8DB-4466-4A2B-A48D-6DC758B86D6C}"/>
                </a:ext>
              </a:extLst>
            </p:cNvPr>
            <p:cNvGrpSpPr/>
            <p:nvPr/>
          </p:nvGrpSpPr>
          <p:grpSpPr>
            <a:xfrm>
              <a:off x="688538" y="3890665"/>
              <a:ext cx="10850034" cy="2003187"/>
              <a:chOff x="747183" y="3149600"/>
              <a:chExt cx="10850034" cy="2003187"/>
            </a:xfrm>
          </p:grpSpPr>
          <p:sp>
            <p:nvSpPr>
              <p:cNvPr id="9" name="Rectangle 8">
                <a:extLst>
                  <a:ext uri="{FF2B5EF4-FFF2-40B4-BE49-F238E27FC236}">
                    <a16:creationId xmlns:a16="http://schemas.microsoft.com/office/drawing/2014/main" id="{0C0BAAF0-DA25-482D-A3C8-9133158A0BA1}"/>
                  </a:ext>
                </a:extLst>
              </p:cNvPr>
              <p:cNvSpPr/>
              <p:nvPr/>
            </p:nvSpPr>
            <p:spPr>
              <a:xfrm>
                <a:off x="747183" y="4593987"/>
                <a:ext cx="1635478" cy="5588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ea typeface="Roboto Light" panose="02000000000000000000" pitchFamily="2" charset="0"/>
                  </a:rPr>
                  <a:t>Classification</a:t>
                </a:r>
                <a:endParaRPr lang="en-IN" b="1" dirty="0">
                  <a:solidFill>
                    <a:schemeClr val="tx1"/>
                  </a:solidFill>
                  <a:ea typeface="Roboto Light" panose="02000000000000000000" pitchFamily="2" charset="0"/>
                </a:endParaRPr>
              </a:p>
            </p:txBody>
          </p:sp>
          <p:sp>
            <p:nvSpPr>
              <p:cNvPr id="13" name="Rectangle 12">
                <a:extLst>
                  <a:ext uri="{FF2B5EF4-FFF2-40B4-BE49-F238E27FC236}">
                    <a16:creationId xmlns:a16="http://schemas.microsoft.com/office/drawing/2014/main" id="{9AA35435-46DE-4CB7-B4B3-083FD1ADA778}"/>
                  </a:ext>
                </a:extLst>
              </p:cNvPr>
              <p:cNvSpPr/>
              <p:nvPr/>
            </p:nvSpPr>
            <p:spPr>
              <a:xfrm>
                <a:off x="4744861" y="3149600"/>
                <a:ext cx="2702278" cy="5588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ea typeface="Roboto Light" panose="02000000000000000000" pitchFamily="2" charset="0"/>
                  </a:rPr>
                  <a:t>Reinforcement</a:t>
                </a:r>
                <a:r>
                  <a:rPr lang="en-US" dirty="0">
                    <a:solidFill>
                      <a:schemeClr val="tx1"/>
                    </a:solidFill>
                    <a:latin typeface="Roboto Light" panose="02000000000000000000" pitchFamily="2" charset="0"/>
                    <a:ea typeface="Roboto Light" panose="02000000000000000000" pitchFamily="2" charset="0"/>
                  </a:rPr>
                  <a:t> </a:t>
                </a:r>
                <a:r>
                  <a:rPr lang="en-US" b="1" dirty="0">
                    <a:solidFill>
                      <a:schemeClr val="tx1"/>
                    </a:solidFill>
                    <a:ea typeface="Roboto Light" panose="02000000000000000000" pitchFamily="2" charset="0"/>
                  </a:rPr>
                  <a:t>Learning</a:t>
                </a:r>
                <a:endParaRPr lang="en-IN" b="1" dirty="0">
                  <a:solidFill>
                    <a:schemeClr val="tx1"/>
                  </a:solidFill>
                  <a:ea typeface="Roboto Light" panose="02000000000000000000" pitchFamily="2" charset="0"/>
                </a:endParaRPr>
              </a:p>
            </p:txBody>
          </p:sp>
          <p:sp>
            <p:nvSpPr>
              <p:cNvPr id="14" name="Rectangle 13">
                <a:extLst>
                  <a:ext uri="{FF2B5EF4-FFF2-40B4-BE49-F238E27FC236}">
                    <a16:creationId xmlns:a16="http://schemas.microsoft.com/office/drawing/2014/main" id="{CD952998-A48A-432D-9E24-6AC333E4332D}"/>
                  </a:ext>
                </a:extLst>
              </p:cNvPr>
              <p:cNvSpPr/>
              <p:nvPr/>
            </p:nvSpPr>
            <p:spPr>
              <a:xfrm>
                <a:off x="8264878" y="3149600"/>
                <a:ext cx="2514600" cy="5588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ea typeface="Roboto Light" panose="02000000000000000000" pitchFamily="2" charset="0"/>
                  </a:rPr>
                  <a:t>Unsupervised</a:t>
                </a:r>
                <a:r>
                  <a:rPr lang="en-US" dirty="0">
                    <a:solidFill>
                      <a:schemeClr val="tx1"/>
                    </a:solidFill>
                    <a:ea typeface="Roboto Light" panose="02000000000000000000" pitchFamily="2" charset="0"/>
                  </a:rPr>
                  <a:t> </a:t>
                </a:r>
                <a:r>
                  <a:rPr lang="en-US" b="1" dirty="0">
                    <a:solidFill>
                      <a:schemeClr val="tx1"/>
                    </a:solidFill>
                    <a:ea typeface="Roboto Light" panose="02000000000000000000" pitchFamily="2" charset="0"/>
                  </a:rPr>
                  <a:t>Learning</a:t>
                </a:r>
                <a:endParaRPr lang="en-IN" b="1" dirty="0">
                  <a:solidFill>
                    <a:schemeClr val="tx1"/>
                  </a:solidFill>
                  <a:ea typeface="Roboto Light" panose="02000000000000000000" pitchFamily="2" charset="0"/>
                </a:endParaRPr>
              </a:p>
            </p:txBody>
          </p:sp>
          <p:sp>
            <p:nvSpPr>
              <p:cNvPr id="15" name="Rectangle 14">
                <a:extLst>
                  <a:ext uri="{FF2B5EF4-FFF2-40B4-BE49-F238E27FC236}">
                    <a16:creationId xmlns:a16="http://schemas.microsoft.com/office/drawing/2014/main" id="{22116380-F98E-41F9-8309-A557974D8F61}"/>
                  </a:ext>
                </a:extLst>
              </p:cNvPr>
              <p:cNvSpPr/>
              <p:nvPr/>
            </p:nvSpPr>
            <p:spPr>
              <a:xfrm>
                <a:off x="1412522" y="3149600"/>
                <a:ext cx="2514600" cy="5588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ea typeface="Roboto Light" panose="02000000000000000000" pitchFamily="2" charset="0"/>
                  </a:rPr>
                  <a:t>Supervised</a:t>
                </a:r>
                <a:r>
                  <a:rPr lang="en-US" dirty="0">
                    <a:solidFill>
                      <a:schemeClr val="tx1"/>
                    </a:solidFill>
                    <a:latin typeface="Roboto Light" panose="02000000000000000000" pitchFamily="2" charset="0"/>
                    <a:ea typeface="Roboto Light" panose="02000000000000000000" pitchFamily="2" charset="0"/>
                  </a:rPr>
                  <a:t> </a:t>
                </a:r>
                <a:r>
                  <a:rPr lang="en-US" b="1" dirty="0">
                    <a:solidFill>
                      <a:schemeClr val="tx1"/>
                    </a:solidFill>
                    <a:ea typeface="Roboto Light" panose="02000000000000000000" pitchFamily="2" charset="0"/>
                  </a:rPr>
                  <a:t>Learning</a:t>
                </a:r>
                <a:endParaRPr lang="en-IN" b="1" dirty="0">
                  <a:solidFill>
                    <a:schemeClr val="tx1"/>
                  </a:solidFill>
                  <a:ea typeface="Roboto Light" panose="02000000000000000000" pitchFamily="2" charset="0"/>
                </a:endParaRPr>
              </a:p>
            </p:txBody>
          </p:sp>
          <p:sp>
            <p:nvSpPr>
              <p:cNvPr id="16" name="Rectangle 15">
                <a:extLst>
                  <a:ext uri="{FF2B5EF4-FFF2-40B4-BE49-F238E27FC236}">
                    <a16:creationId xmlns:a16="http://schemas.microsoft.com/office/drawing/2014/main" id="{29115C3E-D713-4BC6-A8B7-03CFE1C6A67F}"/>
                  </a:ext>
                </a:extLst>
              </p:cNvPr>
              <p:cNvSpPr/>
              <p:nvPr/>
            </p:nvSpPr>
            <p:spPr>
              <a:xfrm>
                <a:off x="3261783" y="4593987"/>
                <a:ext cx="1635478" cy="5588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ea typeface="Roboto Light" panose="02000000000000000000" pitchFamily="2" charset="0"/>
                  </a:rPr>
                  <a:t>Regression</a:t>
                </a:r>
                <a:endParaRPr lang="en-IN" b="1" dirty="0">
                  <a:solidFill>
                    <a:schemeClr val="tx1"/>
                  </a:solidFill>
                  <a:ea typeface="Roboto Light" panose="02000000000000000000" pitchFamily="2" charset="0"/>
                </a:endParaRPr>
              </a:p>
            </p:txBody>
          </p:sp>
          <p:sp>
            <p:nvSpPr>
              <p:cNvPr id="17" name="Rectangle 16">
                <a:extLst>
                  <a:ext uri="{FF2B5EF4-FFF2-40B4-BE49-F238E27FC236}">
                    <a16:creationId xmlns:a16="http://schemas.microsoft.com/office/drawing/2014/main" id="{12BFF9EA-6C9F-4634-94F1-467949AA5810}"/>
                  </a:ext>
                </a:extLst>
              </p:cNvPr>
              <p:cNvSpPr/>
              <p:nvPr/>
            </p:nvSpPr>
            <p:spPr>
              <a:xfrm>
                <a:off x="7447139" y="4593987"/>
                <a:ext cx="1635478" cy="5588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ea typeface="Roboto Light" panose="02000000000000000000" pitchFamily="2" charset="0"/>
                  </a:rPr>
                  <a:t>Clustering</a:t>
                </a:r>
                <a:endParaRPr lang="en-IN" b="1" dirty="0">
                  <a:solidFill>
                    <a:schemeClr val="tx1"/>
                  </a:solidFill>
                  <a:ea typeface="Roboto Light" panose="02000000000000000000" pitchFamily="2" charset="0"/>
                </a:endParaRPr>
              </a:p>
            </p:txBody>
          </p:sp>
          <p:sp>
            <p:nvSpPr>
              <p:cNvPr id="18" name="Rectangle 17">
                <a:extLst>
                  <a:ext uri="{FF2B5EF4-FFF2-40B4-BE49-F238E27FC236}">
                    <a16:creationId xmlns:a16="http://schemas.microsoft.com/office/drawing/2014/main" id="{C4C0F132-8CF5-4237-A959-D542783954CD}"/>
                  </a:ext>
                </a:extLst>
              </p:cNvPr>
              <p:cNvSpPr/>
              <p:nvPr/>
            </p:nvSpPr>
            <p:spPr>
              <a:xfrm>
                <a:off x="9961739" y="4593987"/>
                <a:ext cx="1635478" cy="5588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ea typeface="Roboto Light" panose="02000000000000000000" pitchFamily="2" charset="0"/>
                  </a:rPr>
                  <a:t>Association</a:t>
                </a:r>
                <a:endParaRPr lang="en-IN" b="1" dirty="0">
                  <a:solidFill>
                    <a:schemeClr val="tx1"/>
                  </a:solidFill>
                  <a:ea typeface="Roboto Light" panose="02000000000000000000" pitchFamily="2" charset="0"/>
                </a:endParaRPr>
              </a:p>
            </p:txBody>
          </p:sp>
        </p:grpSp>
        <p:cxnSp>
          <p:nvCxnSpPr>
            <p:cNvPr id="7" name="Straight Connector 6">
              <a:extLst>
                <a:ext uri="{FF2B5EF4-FFF2-40B4-BE49-F238E27FC236}">
                  <a16:creationId xmlns:a16="http://schemas.microsoft.com/office/drawing/2014/main" id="{E1DD319C-83FC-4E9A-9D98-018E62380B94}"/>
                </a:ext>
              </a:extLst>
            </p:cNvPr>
            <p:cNvCxnSpPr>
              <a:stCxn id="3" idx="2"/>
              <a:endCxn id="13" idx="0"/>
            </p:cNvCxnSpPr>
            <p:nvPr/>
          </p:nvCxnSpPr>
          <p:spPr>
            <a:xfrm>
              <a:off x="6037355" y="3251140"/>
              <a:ext cx="0" cy="63952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3601231-FE76-49CD-809E-807571AD04C0}"/>
                </a:ext>
              </a:extLst>
            </p:cNvPr>
            <p:cNvCxnSpPr>
              <a:stCxn id="16" idx="0"/>
              <a:endCxn id="15" idx="2"/>
            </p:cNvCxnSpPr>
            <p:nvPr/>
          </p:nvCxnSpPr>
          <p:spPr>
            <a:xfrm flipH="1" flipV="1">
              <a:off x="2611177" y="4449465"/>
              <a:ext cx="1409700" cy="88558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4268ED-D109-4D29-9173-5555EFF6165F}"/>
                </a:ext>
              </a:extLst>
            </p:cNvPr>
            <p:cNvCxnSpPr>
              <a:stCxn id="9" idx="0"/>
              <a:endCxn id="15" idx="2"/>
            </p:cNvCxnSpPr>
            <p:nvPr/>
          </p:nvCxnSpPr>
          <p:spPr>
            <a:xfrm flipV="1">
              <a:off x="1506277" y="4449465"/>
              <a:ext cx="1104900" cy="88558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488FEE-2725-4BC0-8247-5417B5EFB863}"/>
                </a:ext>
              </a:extLst>
            </p:cNvPr>
            <p:cNvCxnSpPr>
              <a:stCxn id="18" idx="0"/>
              <a:endCxn id="14" idx="2"/>
            </p:cNvCxnSpPr>
            <p:nvPr/>
          </p:nvCxnSpPr>
          <p:spPr>
            <a:xfrm flipH="1" flipV="1">
              <a:off x="9463533" y="4449465"/>
              <a:ext cx="1257300" cy="88558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B63802-AEDE-49A0-95D0-AA3AEB8041C2}"/>
                </a:ext>
              </a:extLst>
            </p:cNvPr>
            <p:cNvCxnSpPr>
              <a:stCxn id="17" idx="0"/>
              <a:endCxn id="14" idx="2"/>
            </p:cNvCxnSpPr>
            <p:nvPr/>
          </p:nvCxnSpPr>
          <p:spPr>
            <a:xfrm flipV="1">
              <a:off x="8206233" y="4449465"/>
              <a:ext cx="1257300" cy="88558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A1380B1-EA62-4C28-BCC7-1434D07A1148}"/>
                </a:ext>
              </a:extLst>
            </p:cNvPr>
            <p:cNvCxnSpPr>
              <a:stCxn id="15" idx="0"/>
              <a:endCxn id="3" idx="2"/>
            </p:cNvCxnSpPr>
            <p:nvPr/>
          </p:nvCxnSpPr>
          <p:spPr>
            <a:xfrm flipV="1">
              <a:off x="2611177" y="3251140"/>
              <a:ext cx="3426178" cy="63952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E03E82-E530-4CD5-BBFE-165307FE30AC}"/>
                </a:ext>
              </a:extLst>
            </p:cNvPr>
            <p:cNvCxnSpPr>
              <a:stCxn id="14" idx="0"/>
              <a:endCxn id="3" idx="2"/>
            </p:cNvCxnSpPr>
            <p:nvPr/>
          </p:nvCxnSpPr>
          <p:spPr>
            <a:xfrm flipH="1" flipV="1">
              <a:off x="6037355" y="3251140"/>
              <a:ext cx="3426178" cy="63952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09A164BF-C166-4718-8D4B-9C43BAD54E97}"/>
              </a:ext>
            </a:extLst>
          </p:cNvPr>
          <p:cNvSpPr/>
          <p:nvPr/>
        </p:nvSpPr>
        <p:spPr>
          <a:xfrm flipV="1">
            <a:off x="0" y="6751250"/>
            <a:ext cx="12192000" cy="10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4529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374D561A-0C46-4F89-8F0B-D7AECB01BBBA}"/>
              </a:ext>
            </a:extLst>
          </p:cNvPr>
          <p:cNvCxnSpPr>
            <a:cxnSpLocks/>
          </p:cNvCxnSpPr>
          <p:nvPr/>
        </p:nvCxnSpPr>
        <p:spPr>
          <a:xfrm>
            <a:off x="890582" y="4724399"/>
            <a:ext cx="1041083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D8D203-7709-4FD3-B85D-716DBC9C0F1E}"/>
              </a:ext>
            </a:extLst>
          </p:cNvPr>
          <p:cNvCxnSpPr>
            <a:cxnSpLocks/>
          </p:cNvCxnSpPr>
          <p:nvPr/>
        </p:nvCxnSpPr>
        <p:spPr>
          <a:xfrm>
            <a:off x="890582" y="2453267"/>
            <a:ext cx="1041083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矩形 37">
            <a:extLst>
              <a:ext uri="{FF2B5EF4-FFF2-40B4-BE49-F238E27FC236}">
                <a16:creationId xmlns:a16="http://schemas.microsoft.com/office/drawing/2014/main" id="{5740E90C-BE98-405C-8C60-D27E3F5F4A04}"/>
              </a:ext>
            </a:extLst>
          </p:cNvPr>
          <p:cNvSpPr/>
          <p:nvPr/>
        </p:nvSpPr>
        <p:spPr>
          <a:xfrm>
            <a:off x="1" y="374354"/>
            <a:ext cx="4917688" cy="476042"/>
          </a:xfrm>
          <a:prstGeom prst="rect">
            <a:avLst/>
          </a:prstGeom>
        </p:spPr>
        <p:txBody>
          <a:bodyPr wrap="square" anchor="ctr" anchorCtr="1">
            <a:spAutoFit/>
          </a:bodyPr>
          <a:lstStyle/>
          <a:p>
            <a:pPr fontAlgn="auto">
              <a:spcBef>
                <a:spcPts val="0"/>
              </a:spcBef>
              <a:spcAft>
                <a:spcPts val="0"/>
              </a:spcAft>
              <a:defRPr/>
            </a:pPr>
            <a:r>
              <a:rPr lang="en-US" altLang="zh-CN" sz="2400" dirty="0">
                <a:ea typeface="Roboto" panose="02000000000000000000" pitchFamily="2" charset="0"/>
                <a:sym typeface="微软雅黑" pitchFamily="34" charset="-122"/>
              </a:rPr>
              <a:t>12. ALGORITHM(METHODS) </a:t>
            </a:r>
          </a:p>
        </p:txBody>
      </p:sp>
      <p:cxnSp>
        <p:nvCxnSpPr>
          <p:cNvPr id="11" name="Straight Connector 10">
            <a:extLst>
              <a:ext uri="{FF2B5EF4-FFF2-40B4-BE49-F238E27FC236}">
                <a16:creationId xmlns:a16="http://schemas.microsoft.com/office/drawing/2014/main" id="{476DDC54-49DE-4E83-83BB-CB4580F11995}"/>
              </a:ext>
            </a:extLst>
          </p:cNvPr>
          <p:cNvCxnSpPr>
            <a:cxnSpLocks/>
          </p:cNvCxnSpPr>
          <p:nvPr/>
        </p:nvCxnSpPr>
        <p:spPr>
          <a:xfrm flipV="1">
            <a:off x="691812" y="850396"/>
            <a:ext cx="11232122" cy="22302"/>
          </a:xfrm>
          <a:prstGeom prst="line">
            <a:avLst/>
          </a:prstGeom>
          <a:ln w="19050" cap="rnd">
            <a:solidFill>
              <a:srgbClr val="C00000"/>
            </a:solidFill>
            <a:beve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CF89EA77-B78B-47BB-8686-0735369F0759}"/>
              </a:ext>
            </a:extLst>
          </p:cNvPr>
          <p:cNvSpPr/>
          <p:nvPr/>
        </p:nvSpPr>
        <p:spPr>
          <a:xfrm>
            <a:off x="1645536" y="2059138"/>
            <a:ext cx="734166" cy="73541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1</a:t>
            </a:r>
            <a:endParaRPr lang="en-IN" sz="2400" b="1" dirty="0">
              <a:solidFill>
                <a:schemeClr val="tx1"/>
              </a:solidFill>
            </a:endParaRPr>
          </a:p>
        </p:txBody>
      </p:sp>
      <p:sp>
        <p:nvSpPr>
          <p:cNvPr id="7" name="TextBox 6">
            <a:extLst>
              <a:ext uri="{FF2B5EF4-FFF2-40B4-BE49-F238E27FC236}">
                <a16:creationId xmlns:a16="http://schemas.microsoft.com/office/drawing/2014/main" id="{8E80E1E0-E63C-42E8-83FA-8CDE07CF2221}"/>
              </a:ext>
            </a:extLst>
          </p:cNvPr>
          <p:cNvSpPr txBox="1"/>
          <p:nvPr/>
        </p:nvSpPr>
        <p:spPr>
          <a:xfrm>
            <a:off x="1079322" y="2995843"/>
            <a:ext cx="2130763" cy="464513"/>
          </a:xfrm>
          <a:prstGeom prst="rect">
            <a:avLst/>
          </a:prstGeom>
          <a:noFill/>
        </p:spPr>
        <p:txBody>
          <a:bodyPr wrap="square">
            <a:spAutoFit/>
          </a:bodyPr>
          <a:lstStyle/>
          <a:p>
            <a:pPr algn="ctr">
              <a:lnSpc>
                <a:spcPct val="150000"/>
              </a:lnSpc>
            </a:pPr>
            <a:r>
              <a:rPr lang="en-IN" sz="1800" b="1" dirty="0"/>
              <a:t>Logistic Regression</a:t>
            </a:r>
            <a:endParaRPr lang="en-US" b="1" dirty="0"/>
          </a:p>
        </p:txBody>
      </p:sp>
      <p:sp>
        <p:nvSpPr>
          <p:cNvPr id="8" name="Oval 7">
            <a:extLst>
              <a:ext uri="{FF2B5EF4-FFF2-40B4-BE49-F238E27FC236}">
                <a16:creationId xmlns:a16="http://schemas.microsoft.com/office/drawing/2014/main" id="{7BB1B486-D679-4585-9544-7F1E48118DFA}"/>
              </a:ext>
            </a:extLst>
          </p:cNvPr>
          <p:cNvSpPr/>
          <p:nvPr/>
        </p:nvSpPr>
        <p:spPr>
          <a:xfrm>
            <a:off x="9730308" y="2059137"/>
            <a:ext cx="734166" cy="73541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4</a:t>
            </a:r>
            <a:endParaRPr lang="en-IN" sz="2400" b="1" dirty="0">
              <a:solidFill>
                <a:schemeClr val="tx1"/>
              </a:solidFill>
            </a:endParaRPr>
          </a:p>
        </p:txBody>
      </p:sp>
      <p:sp>
        <p:nvSpPr>
          <p:cNvPr id="9" name="Oval 8">
            <a:extLst>
              <a:ext uri="{FF2B5EF4-FFF2-40B4-BE49-F238E27FC236}">
                <a16:creationId xmlns:a16="http://schemas.microsoft.com/office/drawing/2014/main" id="{3A98BCD7-D9C4-4CC9-A80B-E02FD418A4F1}"/>
              </a:ext>
            </a:extLst>
          </p:cNvPr>
          <p:cNvSpPr/>
          <p:nvPr/>
        </p:nvSpPr>
        <p:spPr>
          <a:xfrm>
            <a:off x="7062109" y="2059137"/>
            <a:ext cx="734166" cy="73541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3</a:t>
            </a:r>
            <a:endParaRPr lang="en-IN" sz="2400" b="1" dirty="0">
              <a:solidFill>
                <a:schemeClr val="tx1"/>
              </a:solidFill>
            </a:endParaRPr>
          </a:p>
        </p:txBody>
      </p:sp>
      <p:sp>
        <p:nvSpPr>
          <p:cNvPr id="12" name="Oval 11">
            <a:extLst>
              <a:ext uri="{FF2B5EF4-FFF2-40B4-BE49-F238E27FC236}">
                <a16:creationId xmlns:a16="http://schemas.microsoft.com/office/drawing/2014/main" id="{9A253BF6-A83C-4917-BE67-3D563DD99D4A}"/>
              </a:ext>
            </a:extLst>
          </p:cNvPr>
          <p:cNvSpPr/>
          <p:nvPr/>
        </p:nvSpPr>
        <p:spPr>
          <a:xfrm>
            <a:off x="4393910" y="2059138"/>
            <a:ext cx="734166" cy="73541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2</a:t>
            </a:r>
            <a:endParaRPr lang="en-IN" sz="2400" b="1" dirty="0">
              <a:solidFill>
                <a:schemeClr val="tx1"/>
              </a:solidFill>
            </a:endParaRPr>
          </a:p>
        </p:txBody>
      </p:sp>
      <p:sp>
        <p:nvSpPr>
          <p:cNvPr id="13" name="TextBox 12">
            <a:extLst>
              <a:ext uri="{FF2B5EF4-FFF2-40B4-BE49-F238E27FC236}">
                <a16:creationId xmlns:a16="http://schemas.microsoft.com/office/drawing/2014/main" id="{FA4FD327-6C8B-4934-94BE-AA50BB68A195}"/>
              </a:ext>
            </a:extLst>
          </p:cNvPr>
          <p:cNvSpPr txBox="1"/>
          <p:nvPr/>
        </p:nvSpPr>
        <p:spPr>
          <a:xfrm>
            <a:off x="3693882" y="2995843"/>
            <a:ext cx="2130763" cy="464513"/>
          </a:xfrm>
          <a:prstGeom prst="rect">
            <a:avLst/>
          </a:prstGeom>
          <a:noFill/>
        </p:spPr>
        <p:txBody>
          <a:bodyPr wrap="square">
            <a:spAutoFit/>
          </a:bodyPr>
          <a:lstStyle/>
          <a:p>
            <a:pPr algn="ctr">
              <a:lnSpc>
                <a:spcPct val="150000"/>
              </a:lnSpc>
            </a:pPr>
            <a:r>
              <a:rPr lang="en-IN" sz="1800" b="1" dirty="0"/>
              <a:t>Naive Bayes</a:t>
            </a:r>
          </a:p>
        </p:txBody>
      </p:sp>
      <p:sp>
        <p:nvSpPr>
          <p:cNvPr id="14" name="TextBox 13">
            <a:extLst>
              <a:ext uri="{FF2B5EF4-FFF2-40B4-BE49-F238E27FC236}">
                <a16:creationId xmlns:a16="http://schemas.microsoft.com/office/drawing/2014/main" id="{7BCB96C8-0FF7-4301-BF9C-69E74BA83DD8}"/>
              </a:ext>
            </a:extLst>
          </p:cNvPr>
          <p:cNvSpPr txBox="1"/>
          <p:nvPr/>
        </p:nvSpPr>
        <p:spPr>
          <a:xfrm>
            <a:off x="6362081" y="2973540"/>
            <a:ext cx="2218867" cy="464513"/>
          </a:xfrm>
          <a:prstGeom prst="rect">
            <a:avLst/>
          </a:prstGeom>
          <a:noFill/>
        </p:spPr>
        <p:txBody>
          <a:bodyPr wrap="square">
            <a:spAutoFit/>
          </a:bodyPr>
          <a:lstStyle/>
          <a:p>
            <a:pPr algn="ctr">
              <a:lnSpc>
                <a:spcPct val="150000"/>
              </a:lnSpc>
            </a:pPr>
            <a:r>
              <a:rPr lang="en-IN" sz="1800" b="1" dirty="0"/>
              <a:t>K-Nearest Neighbour</a:t>
            </a:r>
          </a:p>
        </p:txBody>
      </p:sp>
      <p:sp>
        <p:nvSpPr>
          <p:cNvPr id="15" name="TextBox 14">
            <a:extLst>
              <a:ext uri="{FF2B5EF4-FFF2-40B4-BE49-F238E27FC236}">
                <a16:creationId xmlns:a16="http://schemas.microsoft.com/office/drawing/2014/main" id="{B77EF6CC-DD66-4BDA-A3A0-F85F8AD984CB}"/>
              </a:ext>
            </a:extLst>
          </p:cNvPr>
          <p:cNvSpPr txBox="1"/>
          <p:nvPr/>
        </p:nvSpPr>
        <p:spPr>
          <a:xfrm>
            <a:off x="9030280" y="2995843"/>
            <a:ext cx="2130763" cy="464513"/>
          </a:xfrm>
          <a:prstGeom prst="rect">
            <a:avLst/>
          </a:prstGeom>
          <a:noFill/>
        </p:spPr>
        <p:txBody>
          <a:bodyPr wrap="square">
            <a:spAutoFit/>
          </a:bodyPr>
          <a:lstStyle/>
          <a:p>
            <a:pPr algn="ctr">
              <a:lnSpc>
                <a:spcPct val="150000"/>
              </a:lnSpc>
            </a:pPr>
            <a:r>
              <a:rPr lang="en-IN" sz="1800" b="1" dirty="0"/>
              <a:t>Decision Tree</a:t>
            </a:r>
          </a:p>
        </p:txBody>
      </p:sp>
      <p:sp>
        <p:nvSpPr>
          <p:cNvPr id="16" name="Oval 15">
            <a:extLst>
              <a:ext uri="{FF2B5EF4-FFF2-40B4-BE49-F238E27FC236}">
                <a16:creationId xmlns:a16="http://schemas.microsoft.com/office/drawing/2014/main" id="{67BB270A-60C3-42D3-990C-943D38258AA7}"/>
              </a:ext>
            </a:extLst>
          </p:cNvPr>
          <p:cNvSpPr/>
          <p:nvPr/>
        </p:nvSpPr>
        <p:spPr>
          <a:xfrm>
            <a:off x="1645536" y="4341663"/>
            <a:ext cx="734166" cy="73541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5</a:t>
            </a:r>
            <a:endParaRPr lang="en-IN" sz="2400" b="1" dirty="0">
              <a:solidFill>
                <a:schemeClr val="tx1"/>
              </a:solidFill>
            </a:endParaRPr>
          </a:p>
        </p:txBody>
      </p:sp>
      <p:sp>
        <p:nvSpPr>
          <p:cNvPr id="17" name="TextBox 16">
            <a:extLst>
              <a:ext uri="{FF2B5EF4-FFF2-40B4-BE49-F238E27FC236}">
                <a16:creationId xmlns:a16="http://schemas.microsoft.com/office/drawing/2014/main" id="{0B17C75C-2CA4-4C26-80C1-A52CDF7C5B5C}"/>
              </a:ext>
            </a:extLst>
          </p:cNvPr>
          <p:cNvSpPr txBox="1"/>
          <p:nvPr/>
        </p:nvSpPr>
        <p:spPr>
          <a:xfrm>
            <a:off x="945508" y="5244911"/>
            <a:ext cx="2130763" cy="464513"/>
          </a:xfrm>
          <a:prstGeom prst="rect">
            <a:avLst/>
          </a:prstGeom>
          <a:noFill/>
        </p:spPr>
        <p:txBody>
          <a:bodyPr wrap="square">
            <a:spAutoFit/>
          </a:bodyPr>
          <a:lstStyle/>
          <a:p>
            <a:pPr algn="ctr">
              <a:lnSpc>
                <a:spcPct val="150000"/>
              </a:lnSpc>
            </a:pPr>
            <a:r>
              <a:rPr lang="en-IN" sz="1800" b="1" dirty="0"/>
              <a:t>Random Forest</a:t>
            </a:r>
            <a:endParaRPr lang="en-US" b="1" dirty="0"/>
          </a:p>
        </p:txBody>
      </p:sp>
      <p:sp>
        <p:nvSpPr>
          <p:cNvPr id="18" name="Oval 17">
            <a:extLst>
              <a:ext uri="{FF2B5EF4-FFF2-40B4-BE49-F238E27FC236}">
                <a16:creationId xmlns:a16="http://schemas.microsoft.com/office/drawing/2014/main" id="{01715B28-EB7E-4E5B-A167-078585EBE457}"/>
              </a:ext>
            </a:extLst>
          </p:cNvPr>
          <p:cNvSpPr/>
          <p:nvPr/>
        </p:nvSpPr>
        <p:spPr>
          <a:xfrm>
            <a:off x="9730308" y="4341662"/>
            <a:ext cx="734166" cy="73541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8</a:t>
            </a:r>
            <a:endParaRPr lang="en-IN" sz="2400" b="1" dirty="0">
              <a:solidFill>
                <a:schemeClr val="tx1"/>
              </a:solidFill>
            </a:endParaRPr>
          </a:p>
        </p:txBody>
      </p:sp>
      <p:sp>
        <p:nvSpPr>
          <p:cNvPr id="19" name="Oval 18">
            <a:extLst>
              <a:ext uri="{FF2B5EF4-FFF2-40B4-BE49-F238E27FC236}">
                <a16:creationId xmlns:a16="http://schemas.microsoft.com/office/drawing/2014/main" id="{23FFEA9D-5B21-43A2-9125-D6D385D34312}"/>
              </a:ext>
            </a:extLst>
          </p:cNvPr>
          <p:cNvSpPr/>
          <p:nvPr/>
        </p:nvSpPr>
        <p:spPr>
          <a:xfrm>
            <a:off x="7062109" y="4341662"/>
            <a:ext cx="734166" cy="73541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7</a:t>
            </a:r>
            <a:endParaRPr lang="en-IN" sz="2400" b="1" dirty="0">
              <a:solidFill>
                <a:schemeClr val="tx1"/>
              </a:solidFill>
            </a:endParaRPr>
          </a:p>
        </p:txBody>
      </p:sp>
      <p:sp>
        <p:nvSpPr>
          <p:cNvPr id="20" name="Oval 19">
            <a:extLst>
              <a:ext uri="{FF2B5EF4-FFF2-40B4-BE49-F238E27FC236}">
                <a16:creationId xmlns:a16="http://schemas.microsoft.com/office/drawing/2014/main" id="{76E04851-C001-449E-9FD7-9BC9AD6FCD03}"/>
              </a:ext>
            </a:extLst>
          </p:cNvPr>
          <p:cNvSpPr/>
          <p:nvPr/>
        </p:nvSpPr>
        <p:spPr>
          <a:xfrm>
            <a:off x="4393910" y="4341663"/>
            <a:ext cx="734166" cy="73541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a:t>
            </a:r>
            <a:endParaRPr lang="en-IN" sz="2400" b="1" dirty="0">
              <a:solidFill>
                <a:schemeClr val="tx1"/>
              </a:solidFill>
            </a:endParaRPr>
          </a:p>
        </p:txBody>
      </p:sp>
      <p:sp>
        <p:nvSpPr>
          <p:cNvPr id="21" name="TextBox 20">
            <a:extLst>
              <a:ext uri="{FF2B5EF4-FFF2-40B4-BE49-F238E27FC236}">
                <a16:creationId xmlns:a16="http://schemas.microsoft.com/office/drawing/2014/main" id="{7F74D7FC-119A-41B7-ABF0-C269C7EE881F}"/>
              </a:ext>
            </a:extLst>
          </p:cNvPr>
          <p:cNvSpPr txBox="1"/>
          <p:nvPr/>
        </p:nvSpPr>
        <p:spPr>
          <a:xfrm>
            <a:off x="3471244" y="5222608"/>
            <a:ext cx="2574939" cy="464513"/>
          </a:xfrm>
          <a:prstGeom prst="rect">
            <a:avLst/>
          </a:prstGeom>
          <a:noFill/>
        </p:spPr>
        <p:txBody>
          <a:bodyPr wrap="square">
            <a:spAutoFit/>
          </a:bodyPr>
          <a:lstStyle/>
          <a:p>
            <a:pPr algn="ctr">
              <a:lnSpc>
                <a:spcPct val="150000"/>
              </a:lnSpc>
            </a:pPr>
            <a:r>
              <a:rPr lang="en-IN" sz="1800" b="1" dirty="0"/>
              <a:t>Support Vector Machine</a:t>
            </a:r>
          </a:p>
        </p:txBody>
      </p:sp>
      <p:sp>
        <p:nvSpPr>
          <p:cNvPr id="22" name="TextBox 21">
            <a:extLst>
              <a:ext uri="{FF2B5EF4-FFF2-40B4-BE49-F238E27FC236}">
                <a16:creationId xmlns:a16="http://schemas.microsoft.com/office/drawing/2014/main" id="{FC69B137-2A89-46A9-8948-7677A9C6C80F}"/>
              </a:ext>
            </a:extLst>
          </p:cNvPr>
          <p:cNvSpPr txBox="1"/>
          <p:nvPr/>
        </p:nvSpPr>
        <p:spPr>
          <a:xfrm>
            <a:off x="6406242" y="5244911"/>
            <a:ext cx="2130763" cy="464513"/>
          </a:xfrm>
          <a:prstGeom prst="rect">
            <a:avLst/>
          </a:prstGeom>
          <a:noFill/>
        </p:spPr>
        <p:txBody>
          <a:bodyPr wrap="square">
            <a:spAutoFit/>
          </a:bodyPr>
          <a:lstStyle/>
          <a:p>
            <a:pPr algn="ctr">
              <a:lnSpc>
                <a:spcPct val="150000"/>
              </a:lnSpc>
            </a:pPr>
            <a:r>
              <a:rPr lang="en-IN" sz="1800" b="1" dirty="0"/>
              <a:t>XG Boost</a:t>
            </a:r>
          </a:p>
        </p:txBody>
      </p:sp>
      <p:sp>
        <p:nvSpPr>
          <p:cNvPr id="23" name="TextBox 22">
            <a:extLst>
              <a:ext uri="{FF2B5EF4-FFF2-40B4-BE49-F238E27FC236}">
                <a16:creationId xmlns:a16="http://schemas.microsoft.com/office/drawing/2014/main" id="{AAE9F581-A392-4FE1-9FF2-BDD7111A0C3B}"/>
              </a:ext>
            </a:extLst>
          </p:cNvPr>
          <p:cNvSpPr txBox="1"/>
          <p:nvPr/>
        </p:nvSpPr>
        <p:spPr>
          <a:xfrm>
            <a:off x="8569477" y="5244911"/>
            <a:ext cx="3050094" cy="464513"/>
          </a:xfrm>
          <a:prstGeom prst="rect">
            <a:avLst/>
          </a:prstGeom>
          <a:noFill/>
        </p:spPr>
        <p:txBody>
          <a:bodyPr wrap="square">
            <a:spAutoFit/>
          </a:bodyPr>
          <a:lstStyle/>
          <a:p>
            <a:pPr algn="ctr">
              <a:lnSpc>
                <a:spcPct val="150000"/>
              </a:lnSpc>
            </a:pPr>
            <a:r>
              <a:rPr lang="en-IN" sz="1800" b="1" dirty="0"/>
              <a:t>Stochastic Gradient Descent</a:t>
            </a:r>
          </a:p>
        </p:txBody>
      </p:sp>
      <p:sp>
        <p:nvSpPr>
          <p:cNvPr id="31" name="TextBox 30">
            <a:extLst>
              <a:ext uri="{FF2B5EF4-FFF2-40B4-BE49-F238E27FC236}">
                <a16:creationId xmlns:a16="http://schemas.microsoft.com/office/drawing/2014/main" id="{68EE2F43-6E38-4BC3-B892-B96D77654C4D}"/>
              </a:ext>
            </a:extLst>
          </p:cNvPr>
          <p:cNvSpPr txBox="1"/>
          <p:nvPr/>
        </p:nvSpPr>
        <p:spPr>
          <a:xfrm>
            <a:off x="306190" y="1155037"/>
            <a:ext cx="7810508" cy="369332"/>
          </a:xfrm>
          <a:prstGeom prst="rect">
            <a:avLst/>
          </a:prstGeom>
          <a:noFill/>
        </p:spPr>
        <p:txBody>
          <a:bodyPr wrap="square">
            <a:spAutoFit/>
          </a:bodyPr>
          <a:lstStyle/>
          <a:p>
            <a:pPr lvl="1" algn="ctr">
              <a:buClr>
                <a:srgbClr val="C00000"/>
              </a:buClr>
            </a:pPr>
            <a:r>
              <a:rPr lang="en-US" b="1" dirty="0">
                <a:solidFill>
                  <a:srgbClr val="000000"/>
                </a:solidFill>
                <a:ea typeface="Roboto" panose="02000000000000000000" pitchFamily="2" charset="0"/>
              </a:rPr>
              <a:t>Total 8 Algorithms(models) </a:t>
            </a:r>
            <a:r>
              <a:rPr lang="en-US" dirty="0">
                <a:solidFill>
                  <a:srgbClr val="000000"/>
                </a:solidFill>
                <a:ea typeface="Roboto" panose="02000000000000000000" pitchFamily="2" charset="0"/>
              </a:rPr>
              <a:t>have been used for this Heart Disease Prediction.</a:t>
            </a:r>
            <a:endParaRPr lang="en-US" i="0" u="none" strike="noStrike" dirty="0">
              <a:solidFill>
                <a:srgbClr val="000000"/>
              </a:solidFill>
              <a:effectLst/>
              <a:ea typeface="Roboto" panose="02000000000000000000" pitchFamily="2" charset="0"/>
            </a:endParaRPr>
          </a:p>
        </p:txBody>
      </p:sp>
      <p:sp>
        <p:nvSpPr>
          <p:cNvPr id="32" name="Rectangle 31">
            <a:extLst>
              <a:ext uri="{FF2B5EF4-FFF2-40B4-BE49-F238E27FC236}">
                <a16:creationId xmlns:a16="http://schemas.microsoft.com/office/drawing/2014/main" id="{1E06607D-1657-46FD-9F53-85E933D412CA}"/>
              </a:ext>
            </a:extLst>
          </p:cNvPr>
          <p:cNvSpPr/>
          <p:nvPr/>
        </p:nvSpPr>
        <p:spPr>
          <a:xfrm flipV="1">
            <a:off x="0" y="6751250"/>
            <a:ext cx="12192000" cy="10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0116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76DDC54-49DE-4E83-83BB-CB4580F11995}"/>
              </a:ext>
            </a:extLst>
          </p:cNvPr>
          <p:cNvCxnSpPr>
            <a:cxnSpLocks/>
          </p:cNvCxnSpPr>
          <p:nvPr/>
        </p:nvCxnSpPr>
        <p:spPr>
          <a:xfrm flipV="1">
            <a:off x="691812" y="850396"/>
            <a:ext cx="11232122" cy="22302"/>
          </a:xfrm>
          <a:prstGeom prst="line">
            <a:avLst/>
          </a:prstGeom>
          <a:ln w="19050" cap="rnd">
            <a:solidFill>
              <a:srgbClr val="C00000"/>
            </a:solidFill>
            <a:beve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91812" y="400966"/>
            <a:ext cx="3577198" cy="461665"/>
          </a:xfrm>
          <a:prstGeom prst="rect">
            <a:avLst/>
          </a:prstGeom>
          <a:noFill/>
        </p:spPr>
        <p:txBody>
          <a:bodyPr wrap="none" rtlCol="0">
            <a:spAutoFit/>
          </a:bodyPr>
          <a:lstStyle/>
          <a:p>
            <a:r>
              <a:rPr lang="en-US" sz="2400" dirty="0"/>
              <a:t>12.1 LOGISTIC REGRESSION</a:t>
            </a:r>
            <a:endParaRPr lang="en-IN" sz="2400" dirty="0"/>
          </a:p>
        </p:txBody>
      </p:sp>
      <p:sp>
        <p:nvSpPr>
          <p:cNvPr id="3" name="TextBox 2"/>
          <p:cNvSpPr txBox="1"/>
          <p:nvPr/>
        </p:nvSpPr>
        <p:spPr>
          <a:xfrm>
            <a:off x="781879" y="1197132"/>
            <a:ext cx="4838335" cy="3788858"/>
          </a:xfrm>
          <a:prstGeom prst="rect">
            <a:avLst/>
          </a:prstGeom>
          <a:noFill/>
        </p:spPr>
        <p:txBody>
          <a:bodyPr wrap="square" lIns="91440" tIns="45720" rIns="91440" bIns="45720" rtlCol="0" anchor="t">
            <a:spAutoFit/>
          </a:bodyPr>
          <a:lstStyle/>
          <a:p>
            <a:pPr marL="285750" indent="-285750">
              <a:lnSpc>
                <a:spcPct val="150000"/>
              </a:lnSpc>
              <a:buFont typeface="Arial" pitchFamily="34" charset="0"/>
              <a:buChar char="•"/>
            </a:pPr>
            <a:r>
              <a:rPr lang="en-US" b="1" dirty="0"/>
              <a:t>Logistic regression </a:t>
            </a:r>
            <a:r>
              <a:rPr lang="en-US" dirty="0"/>
              <a:t>is a supervised learning algorithm used in machine leaning to predict the probability of a binary outcome. </a:t>
            </a:r>
          </a:p>
          <a:p>
            <a:pPr marL="285750" indent="-285750">
              <a:lnSpc>
                <a:spcPct val="150000"/>
              </a:lnSpc>
              <a:buFont typeface="Arial" pitchFamily="34" charset="0"/>
              <a:buChar char="•"/>
            </a:pPr>
            <a:r>
              <a:rPr lang="en-US" b="1" dirty="0"/>
              <a:t>Sigmoid function </a:t>
            </a:r>
            <a:r>
              <a:rPr lang="en-US" dirty="0"/>
              <a:t>to map predicted prediction and their probability. </a:t>
            </a:r>
            <a:endParaRPr lang="en-US" dirty="0">
              <a:cs typeface="Calibri"/>
            </a:endParaRPr>
          </a:p>
          <a:p>
            <a:pPr marL="285750" indent="-285750">
              <a:lnSpc>
                <a:spcPct val="150000"/>
              </a:lnSpc>
              <a:buFont typeface="Arial" pitchFamily="34" charset="0"/>
              <a:buChar char="•"/>
            </a:pPr>
            <a:r>
              <a:rPr lang="en-US" dirty="0"/>
              <a:t>Binary logistic regression , multinomial logistic regression , ordinal logistic regression  when dependent variable are categorical then we use logistic regression .</a:t>
            </a:r>
            <a:endParaRPr lang="en-IN" dirty="0">
              <a:cs typeface="Calibri"/>
            </a:endParaRPr>
          </a:p>
        </p:txBody>
      </p:sp>
      <p:pic>
        <p:nvPicPr>
          <p:cNvPr id="2050" name="Picture 2" descr="Understanding Logistic Regression Using R | ExcelR">
            <a:extLst>
              <a:ext uri="{FF2B5EF4-FFF2-40B4-BE49-F238E27FC236}">
                <a16:creationId xmlns:a16="http://schemas.microsoft.com/office/drawing/2014/main" id="{B939887A-1F52-4D71-A088-DF6CCCF8F1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200" b="24073"/>
          <a:stretch/>
        </p:blipFill>
        <p:spPr bwMode="auto">
          <a:xfrm>
            <a:off x="5983151" y="1432701"/>
            <a:ext cx="5426969" cy="34752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470070-0FBF-4012-B8E2-D0DC8DE89C0C}"/>
              </a:ext>
            </a:extLst>
          </p:cNvPr>
          <p:cNvSpPr txBox="1"/>
          <p:nvPr/>
        </p:nvSpPr>
        <p:spPr>
          <a:xfrm>
            <a:off x="7132775" y="4832101"/>
            <a:ext cx="3456878" cy="307777"/>
          </a:xfrm>
          <a:prstGeom prst="rect">
            <a:avLst/>
          </a:prstGeom>
          <a:noFill/>
        </p:spPr>
        <p:txBody>
          <a:bodyPr wrap="square" rtlCol="0">
            <a:spAutoFit/>
          </a:bodyPr>
          <a:lstStyle/>
          <a:p>
            <a:pPr algn="ctr"/>
            <a:r>
              <a:rPr lang="en-US" sz="1400" dirty="0"/>
              <a:t>Fig. Logistic Regression</a:t>
            </a:r>
            <a:endParaRPr lang="en-IN" sz="1400" dirty="0"/>
          </a:p>
        </p:txBody>
      </p:sp>
      <p:sp>
        <p:nvSpPr>
          <p:cNvPr id="8" name="Rectangle 7">
            <a:extLst>
              <a:ext uri="{FF2B5EF4-FFF2-40B4-BE49-F238E27FC236}">
                <a16:creationId xmlns:a16="http://schemas.microsoft.com/office/drawing/2014/main" id="{DA848877-FBE1-4D49-B322-E17851440823}"/>
              </a:ext>
            </a:extLst>
          </p:cNvPr>
          <p:cNvSpPr/>
          <p:nvPr/>
        </p:nvSpPr>
        <p:spPr>
          <a:xfrm flipV="1">
            <a:off x="0" y="6751250"/>
            <a:ext cx="12192000" cy="10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0595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76DDC54-49DE-4E83-83BB-CB4580F11995}"/>
              </a:ext>
            </a:extLst>
          </p:cNvPr>
          <p:cNvCxnSpPr>
            <a:cxnSpLocks/>
          </p:cNvCxnSpPr>
          <p:nvPr/>
        </p:nvCxnSpPr>
        <p:spPr>
          <a:xfrm flipV="1">
            <a:off x="691812" y="850396"/>
            <a:ext cx="11232122" cy="22302"/>
          </a:xfrm>
          <a:prstGeom prst="line">
            <a:avLst/>
          </a:prstGeom>
          <a:ln w="19050" cap="rnd">
            <a:solidFill>
              <a:srgbClr val="C00000"/>
            </a:solidFill>
            <a:beve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91812" y="370626"/>
            <a:ext cx="2403478" cy="461665"/>
          </a:xfrm>
          <a:prstGeom prst="rect">
            <a:avLst/>
          </a:prstGeom>
          <a:noFill/>
        </p:spPr>
        <p:txBody>
          <a:bodyPr wrap="none" rtlCol="0">
            <a:spAutoFit/>
          </a:bodyPr>
          <a:lstStyle/>
          <a:p>
            <a:r>
              <a:rPr lang="en-US" sz="2400" dirty="0"/>
              <a:t>12.2 NAÏVE BAYES</a:t>
            </a:r>
            <a:endParaRPr lang="en-IN" sz="2400" dirty="0"/>
          </a:p>
        </p:txBody>
      </p:sp>
      <p:sp>
        <p:nvSpPr>
          <p:cNvPr id="3" name="TextBox 2"/>
          <p:cNvSpPr txBox="1"/>
          <p:nvPr/>
        </p:nvSpPr>
        <p:spPr>
          <a:xfrm>
            <a:off x="691813" y="1180617"/>
            <a:ext cx="8665252" cy="4247317"/>
          </a:xfrm>
          <a:prstGeom prst="rect">
            <a:avLst/>
          </a:prstGeom>
          <a:noFill/>
        </p:spPr>
        <p:txBody>
          <a:bodyPr wrap="square" rtlCol="0">
            <a:spAutoFit/>
          </a:bodyPr>
          <a:lstStyle/>
          <a:p>
            <a:pPr marL="285750" indent="-285750">
              <a:buFont typeface="Arial" pitchFamily="34" charset="0"/>
              <a:buChar char="•"/>
            </a:pPr>
            <a:r>
              <a:rPr lang="en-IN" b="1" dirty="0"/>
              <a:t>Naïve Bayes </a:t>
            </a:r>
            <a:r>
              <a:rPr lang="en-IN" dirty="0"/>
              <a:t>classifiers are a collection of classification algorithms based on Bayes’ Theorem. It is not a single algorithm but a family of algorithms where all of them share a common principle, i.e. every pair of features being classified is independent of each other. In this project we have used gaussian NB algorithm.</a:t>
            </a:r>
          </a:p>
          <a:p>
            <a:pPr marL="285750" indent="-285750">
              <a:buFont typeface="Arial" pitchFamily="34" charset="0"/>
              <a:buChar char="•"/>
            </a:pPr>
            <a:endParaRPr lang="en-IN" dirty="0"/>
          </a:p>
          <a:p>
            <a:pPr marL="285750" indent="-285750">
              <a:buFont typeface="Arial" pitchFamily="34" charset="0"/>
              <a:buChar char="•"/>
            </a:pPr>
            <a:r>
              <a:rPr lang="en-IN" dirty="0"/>
              <a:t>It is a probabilistic supervised machine learning method used for classification. It is used to determine the probability of hypothesis with prior knowledge. It depends on the </a:t>
            </a:r>
            <a:r>
              <a:rPr lang="en-IN" b="1" dirty="0"/>
              <a:t>conditional probability.</a:t>
            </a:r>
          </a:p>
          <a:p>
            <a:pPr marL="285750" indent="-285750">
              <a:buFont typeface="Arial" pitchFamily="34" charset="0"/>
              <a:buChar char="•"/>
            </a:pPr>
            <a:endParaRPr lang="en-IN" dirty="0"/>
          </a:p>
          <a:p>
            <a:pPr marL="285750" indent="-285750">
              <a:buFont typeface="Arial" pitchFamily="34" charset="0"/>
              <a:buChar char="•"/>
            </a:pPr>
            <a:r>
              <a:rPr lang="en-IN" b="1" dirty="0"/>
              <a:t>Bayes theorem formula is given as:</a:t>
            </a:r>
          </a:p>
          <a:p>
            <a:pPr marL="285750" indent="-285750">
              <a:buFont typeface="Arial" pitchFamily="34" charset="0"/>
              <a:buChar char="•"/>
            </a:pPr>
            <a:endParaRPr lang="en-IN" dirty="0"/>
          </a:p>
          <a:p>
            <a:endParaRPr lang="en-US" b="1" dirty="0"/>
          </a:p>
          <a:p>
            <a:endParaRPr lang="en-US" b="1" dirty="0"/>
          </a:p>
          <a:p>
            <a:endParaRPr lang="en-US" dirty="0"/>
          </a:p>
          <a:p>
            <a:r>
              <a:rPr lang="en-US" i="1" dirty="0">
                <a:solidFill>
                  <a:schemeClr val="bg1">
                    <a:lumMod val="65000"/>
                  </a:schemeClr>
                </a:solidFill>
              </a:rPr>
              <a:t>Here you can find the complete PPT on NAÏVE BAYES </a:t>
            </a:r>
            <a:r>
              <a:rPr lang="en-US" b="1" i="1" dirty="0">
                <a:solidFill>
                  <a:schemeClr val="bg1">
                    <a:lumMod val="65000"/>
                  </a:schemeClr>
                </a:solidFill>
              </a:rPr>
              <a:t>-  </a:t>
            </a:r>
            <a:r>
              <a:rPr lang="en-US" dirty="0">
                <a:hlinkClick r:id="rId3"/>
              </a:rPr>
              <a:t>link</a:t>
            </a:r>
            <a:endParaRPr lang="en-IN" b="1" dirty="0"/>
          </a:p>
        </p:txBody>
      </p:sp>
      <p:pic>
        <p:nvPicPr>
          <p:cNvPr id="6" name="Picture 2" descr="An Introduction to Naïve Bayes Classifier | by Yang S | Towards Data Science">
            <a:extLst>
              <a:ext uri="{FF2B5EF4-FFF2-40B4-BE49-F238E27FC236}">
                <a16:creationId xmlns:a16="http://schemas.microsoft.com/office/drawing/2014/main" id="{657E8D68-9884-4160-BD32-4B7135FBCB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60" t="40602" r="42325" b="28704"/>
          <a:stretch/>
        </p:blipFill>
        <p:spPr bwMode="auto">
          <a:xfrm>
            <a:off x="938652" y="4150175"/>
            <a:ext cx="2725551" cy="75485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8C26D57-B3F3-4ACC-867E-15779EA78E92}"/>
              </a:ext>
            </a:extLst>
          </p:cNvPr>
          <p:cNvSpPr/>
          <p:nvPr/>
        </p:nvSpPr>
        <p:spPr>
          <a:xfrm flipV="1">
            <a:off x="0" y="6751250"/>
            <a:ext cx="12192000" cy="10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67089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76DDC54-49DE-4E83-83BB-CB4580F11995}"/>
              </a:ext>
            </a:extLst>
          </p:cNvPr>
          <p:cNvCxnSpPr>
            <a:cxnSpLocks/>
          </p:cNvCxnSpPr>
          <p:nvPr/>
        </p:nvCxnSpPr>
        <p:spPr>
          <a:xfrm flipV="1">
            <a:off x="691812" y="850396"/>
            <a:ext cx="11232122" cy="22302"/>
          </a:xfrm>
          <a:prstGeom prst="line">
            <a:avLst/>
          </a:prstGeom>
          <a:ln w="19050" cap="rnd">
            <a:solidFill>
              <a:srgbClr val="C00000"/>
            </a:solidFill>
            <a:beve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91812" y="388731"/>
            <a:ext cx="3768676" cy="461665"/>
          </a:xfrm>
          <a:prstGeom prst="rect">
            <a:avLst/>
          </a:prstGeom>
          <a:noFill/>
        </p:spPr>
        <p:txBody>
          <a:bodyPr wrap="square" rtlCol="0">
            <a:spAutoFit/>
          </a:bodyPr>
          <a:lstStyle/>
          <a:p>
            <a:r>
              <a:rPr lang="en-US" sz="2400" dirty="0"/>
              <a:t>12.3 K-NEAREST NEIGHBOUR</a:t>
            </a:r>
            <a:endParaRPr lang="en-IN" sz="2400" dirty="0"/>
          </a:p>
        </p:txBody>
      </p:sp>
      <p:sp>
        <p:nvSpPr>
          <p:cNvPr id="3" name="TextBox 2"/>
          <p:cNvSpPr txBox="1"/>
          <p:nvPr/>
        </p:nvSpPr>
        <p:spPr>
          <a:xfrm>
            <a:off x="647188" y="1141518"/>
            <a:ext cx="5876275" cy="5816977"/>
          </a:xfrm>
          <a:prstGeom prst="rect">
            <a:avLst/>
          </a:prstGeom>
          <a:noFill/>
        </p:spPr>
        <p:txBody>
          <a:bodyPr wrap="square" lIns="91440" tIns="45720" rIns="91440" bIns="45720" rtlCol="0" anchor="t">
            <a:spAutoFit/>
          </a:bodyPr>
          <a:lstStyle/>
          <a:p>
            <a:pPr marL="285750" indent="-285750">
              <a:buFont typeface="Arial" pitchFamily="34" charset="0"/>
              <a:buChar char="•"/>
            </a:pPr>
            <a:r>
              <a:rPr lang="en-US" b="1" dirty="0"/>
              <a:t>K-NN algorithm </a:t>
            </a:r>
            <a:r>
              <a:rPr lang="en-US" dirty="0"/>
              <a:t>is supervised machine learning algorithm that can be used to solve both classification and regression problems.</a:t>
            </a:r>
          </a:p>
          <a:p>
            <a:pPr marL="285750" indent="-285750">
              <a:buFont typeface="Arial" pitchFamily="34" charset="0"/>
              <a:buChar char="•"/>
            </a:pPr>
            <a:endParaRPr lang="en-US" sz="700" dirty="0"/>
          </a:p>
          <a:p>
            <a:pPr marL="285750" indent="-285750">
              <a:buFont typeface="Arial" pitchFamily="34" charset="0"/>
              <a:buChar char="•"/>
            </a:pPr>
            <a:r>
              <a:rPr lang="en-US" dirty="0"/>
              <a:t>It assumes the similarity between the new case/data and available cases and put the new case into the category that is most similar to the available categories.</a:t>
            </a:r>
          </a:p>
          <a:p>
            <a:pPr marL="285750" indent="-285750">
              <a:buFont typeface="Arial" pitchFamily="34" charset="0"/>
              <a:buChar char="•"/>
            </a:pPr>
            <a:endParaRPr lang="en-US" sz="500" dirty="0"/>
          </a:p>
          <a:p>
            <a:pPr marL="285750" indent="-285750">
              <a:buFont typeface="Arial" pitchFamily="34" charset="0"/>
              <a:buChar char="•"/>
            </a:pPr>
            <a:r>
              <a:rPr lang="en-US" b="1" dirty="0"/>
              <a:t>Principle</a:t>
            </a:r>
            <a:r>
              <a:rPr lang="en-US" dirty="0"/>
              <a:t> - KNN works by finding the distances between a query and all the examples in the data, selecting the specified number examples (K) closest to the query, then votes for the most frequent label (in the case of classification) or averages the labels (in the case of regression).</a:t>
            </a:r>
          </a:p>
          <a:p>
            <a:pPr marL="285750" indent="-285750">
              <a:buFont typeface="Arial" pitchFamily="34" charset="0"/>
              <a:buChar char="•"/>
            </a:pPr>
            <a:endParaRPr lang="en-US" sz="500" dirty="0"/>
          </a:p>
          <a:p>
            <a:pPr marL="285750" indent="-285750">
              <a:buFont typeface="Arial" pitchFamily="34" charset="0"/>
              <a:buChar char="•"/>
            </a:pPr>
            <a:r>
              <a:rPr lang="en-US" b="1" dirty="0"/>
              <a:t>The algorithm’s learning is</a:t>
            </a:r>
          </a:p>
          <a:p>
            <a:pPr marL="742950" lvl="1" indent="-285750">
              <a:buFont typeface="Arial" pitchFamily="34" charset="0"/>
              <a:buChar char="•"/>
            </a:pPr>
            <a:r>
              <a:rPr lang="en-US" b="1" dirty="0"/>
              <a:t> </a:t>
            </a:r>
            <a:r>
              <a:rPr lang="en-US" dirty="0"/>
              <a:t>Instance-based learning</a:t>
            </a:r>
          </a:p>
          <a:p>
            <a:pPr marL="742950" lvl="1" indent="-285750">
              <a:buFont typeface="Arial" pitchFamily="34" charset="0"/>
              <a:buChar char="•"/>
            </a:pPr>
            <a:r>
              <a:rPr lang="en-US" dirty="0"/>
              <a:t> Lazy Learning</a:t>
            </a:r>
          </a:p>
          <a:p>
            <a:pPr marL="742950" lvl="1" indent="-285750">
              <a:buFont typeface="Arial" pitchFamily="34" charset="0"/>
              <a:buChar char="•"/>
            </a:pPr>
            <a:r>
              <a:rPr lang="en-US" dirty="0"/>
              <a:t> Non –Parametric</a:t>
            </a:r>
            <a:endParaRPr lang="en-US" sz="1400" dirty="0"/>
          </a:p>
          <a:p>
            <a:pPr marL="742950" lvl="1" indent="-285750">
              <a:buFont typeface="Arial" pitchFamily="34" charset="0"/>
              <a:buChar char="•"/>
            </a:pPr>
            <a:endParaRPr lang="en-US" i="1" dirty="0">
              <a:solidFill>
                <a:schemeClr val="bg1">
                  <a:lumMod val="50000"/>
                </a:schemeClr>
              </a:solidFill>
            </a:endParaRPr>
          </a:p>
          <a:p>
            <a:r>
              <a:rPr lang="en-US" i="1" dirty="0">
                <a:solidFill>
                  <a:schemeClr val="bg1">
                    <a:lumMod val="50000"/>
                  </a:schemeClr>
                </a:solidFill>
              </a:rPr>
              <a:t>Here you can find the complete PPT on KNN </a:t>
            </a:r>
            <a:r>
              <a:rPr lang="en-US" dirty="0"/>
              <a:t>- </a:t>
            </a:r>
            <a:r>
              <a:rPr lang="en-US" dirty="0">
                <a:hlinkClick r:id="rId3"/>
              </a:rPr>
              <a:t>link</a:t>
            </a:r>
            <a:endParaRPr lang="en-IN" b="1" dirty="0">
              <a:hlinkClick r:id="rId3"/>
            </a:endParaRPr>
          </a:p>
          <a:p>
            <a:endParaRPr lang="en-US" dirty="0"/>
          </a:p>
        </p:txBody>
      </p:sp>
      <p:sp>
        <p:nvSpPr>
          <p:cNvPr id="6" name="TextBox 5">
            <a:extLst>
              <a:ext uri="{FF2B5EF4-FFF2-40B4-BE49-F238E27FC236}">
                <a16:creationId xmlns:a16="http://schemas.microsoft.com/office/drawing/2014/main" id="{35A271C8-EBBF-4552-A3FB-C7550A107886}"/>
              </a:ext>
            </a:extLst>
          </p:cNvPr>
          <p:cNvSpPr txBox="1"/>
          <p:nvPr/>
        </p:nvSpPr>
        <p:spPr>
          <a:xfrm>
            <a:off x="6042104" y="6213987"/>
            <a:ext cx="6149896" cy="523220"/>
          </a:xfrm>
          <a:prstGeom prst="rect">
            <a:avLst/>
          </a:prstGeom>
          <a:noFill/>
        </p:spPr>
        <p:txBody>
          <a:bodyPr wrap="square">
            <a:spAutoFit/>
          </a:bodyPr>
          <a:lstStyle/>
          <a:p>
            <a:pPr algn="ctr"/>
            <a:r>
              <a:rPr lang="en-US" sz="1400" dirty="0"/>
              <a:t>Fig. K-NEAREST NEIGHBOUR</a:t>
            </a:r>
            <a:endParaRPr lang="en-IN" sz="1400" dirty="0"/>
          </a:p>
          <a:p>
            <a:pPr algn="ctr"/>
            <a:endParaRPr lang="en-IN" sz="1400" dirty="0"/>
          </a:p>
        </p:txBody>
      </p:sp>
      <p:sp>
        <p:nvSpPr>
          <p:cNvPr id="7" name="Rectangle 6">
            <a:extLst>
              <a:ext uri="{FF2B5EF4-FFF2-40B4-BE49-F238E27FC236}">
                <a16:creationId xmlns:a16="http://schemas.microsoft.com/office/drawing/2014/main" id="{4467419C-334E-4228-8505-86CE5A12CC67}"/>
              </a:ext>
            </a:extLst>
          </p:cNvPr>
          <p:cNvSpPr/>
          <p:nvPr/>
        </p:nvSpPr>
        <p:spPr>
          <a:xfrm flipV="1">
            <a:off x="0" y="6751250"/>
            <a:ext cx="12192000" cy="10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descr="Chart, scatter chart&#10;&#10;Description automatically generated">
            <a:extLst>
              <a:ext uri="{FF2B5EF4-FFF2-40B4-BE49-F238E27FC236}">
                <a16:creationId xmlns:a16="http://schemas.microsoft.com/office/drawing/2014/main" id="{508B4AB3-0085-466B-8CDD-7F0825AEC6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6310" y="1113431"/>
            <a:ext cx="5629275" cy="4905375"/>
          </a:xfrm>
          <a:prstGeom prst="rect">
            <a:avLst/>
          </a:prstGeom>
        </p:spPr>
      </p:pic>
    </p:spTree>
    <p:extLst>
      <p:ext uri="{BB962C8B-B14F-4D97-AF65-F5344CB8AC3E}">
        <p14:creationId xmlns:p14="http://schemas.microsoft.com/office/powerpoint/2010/main" val="17640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5CB1F9-DC0A-4A00-B39B-809A60977896}"/>
              </a:ext>
            </a:extLst>
          </p:cNvPr>
          <p:cNvSpPr/>
          <p:nvPr/>
        </p:nvSpPr>
        <p:spPr>
          <a:xfrm flipV="1">
            <a:off x="0" y="6751250"/>
            <a:ext cx="12192000" cy="10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2" descr="Heart Disease Prediction Using Neural Networks and Deep Learning — Mike  Anderson">
            <a:extLst>
              <a:ext uri="{FF2B5EF4-FFF2-40B4-BE49-F238E27FC236}">
                <a16:creationId xmlns:a16="http://schemas.microsoft.com/office/drawing/2014/main" id="{0245BB1F-AEDF-421C-9A43-87C15ED533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73" t="146" b="52"/>
          <a:stretch/>
        </p:blipFill>
        <p:spPr bwMode="auto">
          <a:xfrm>
            <a:off x="6185075" y="0"/>
            <a:ext cx="6006925" cy="685800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37">
            <a:extLst>
              <a:ext uri="{FF2B5EF4-FFF2-40B4-BE49-F238E27FC236}">
                <a16:creationId xmlns:a16="http://schemas.microsoft.com/office/drawing/2014/main" id="{5740E90C-BE98-405C-8C60-D27E3F5F4A04}"/>
              </a:ext>
            </a:extLst>
          </p:cNvPr>
          <p:cNvSpPr/>
          <p:nvPr/>
        </p:nvSpPr>
        <p:spPr>
          <a:xfrm>
            <a:off x="1774078" y="1030946"/>
            <a:ext cx="2330682" cy="461665"/>
          </a:xfrm>
          <a:prstGeom prst="rect">
            <a:avLst/>
          </a:prstGeom>
        </p:spPr>
        <p:txBody>
          <a:bodyPr wrap="square" anchor="ctr" anchorCtr="1">
            <a:spAutoFit/>
          </a:bodyPr>
          <a:lstStyle/>
          <a:p>
            <a:pPr fontAlgn="auto">
              <a:spcBef>
                <a:spcPts val="0"/>
              </a:spcBef>
              <a:spcAft>
                <a:spcPts val="0"/>
              </a:spcAft>
              <a:defRPr/>
            </a:pPr>
            <a:r>
              <a:rPr lang="en-US" altLang="zh-CN" sz="2400" spc="600" dirty="0">
                <a:ea typeface="Roboto" panose="02000000000000000000" pitchFamily="2" charset="0"/>
                <a:sym typeface="微软雅黑" pitchFamily="34" charset="-122"/>
              </a:rPr>
              <a:t>CONTENT</a:t>
            </a:r>
            <a:endParaRPr lang="en-US" altLang="zh-CN" sz="3200" spc="600" dirty="0">
              <a:ea typeface="Roboto" panose="02000000000000000000" pitchFamily="2" charset="0"/>
              <a:sym typeface="微软雅黑" pitchFamily="34" charset="-122"/>
            </a:endParaRPr>
          </a:p>
        </p:txBody>
      </p:sp>
      <p:cxnSp>
        <p:nvCxnSpPr>
          <p:cNvPr id="11" name="Straight Connector 10">
            <a:extLst>
              <a:ext uri="{FF2B5EF4-FFF2-40B4-BE49-F238E27FC236}">
                <a16:creationId xmlns:a16="http://schemas.microsoft.com/office/drawing/2014/main" id="{476DDC54-49DE-4E83-83BB-CB4580F11995}"/>
              </a:ext>
            </a:extLst>
          </p:cNvPr>
          <p:cNvCxnSpPr>
            <a:cxnSpLocks/>
          </p:cNvCxnSpPr>
          <p:nvPr/>
        </p:nvCxnSpPr>
        <p:spPr>
          <a:xfrm>
            <a:off x="942153" y="1550736"/>
            <a:ext cx="4006078" cy="0"/>
          </a:xfrm>
          <a:prstGeom prst="line">
            <a:avLst/>
          </a:prstGeom>
          <a:ln w="19050" cap="rnd">
            <a:solidFill>
              <a:srgbClr val="C00000"/>
            </a:solidFill>
            <a:beve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A65842E-78F8-4990-99BC-5489366DDAF4}"/>
              </a:ext>
            </a:extLst>
          </p:cNvPr>
          <p:cNvSpPr/>
          <p:nvPr/>
        </p:nvSpPr>
        <p:spPr>
          <a:xfrm>
            <a:off x="1178064" y="1900124"/>
            <a:ext cx="5316592" cy="5078313"/>
          </a:xfrm>
          <a:prstGeom prst="rect">
            <a:avLst/>
          </a:prstGeom>
        </p:spPr>
        <p:txBody>
          <a:bodyPr wrap="square" lIns="91440" tIns="45720" rIns="91440" bIns="45720" anchor="t">
            <a:spAutoFit/>
          </a:bodyPr>
          <a:lstStyle/>
          <a:p>
            <a:pPr marL="457200" indent="-457200">
              <a:buFont typeface="+mj-lt"/>
              <a:buAutoNum type="arabicPeriod"/>
            </a:pPr>
            <a:r>
              <a:rPr lang="en-US" sz="2000" dirty="0">
                <a:ea typeface="+mn-lt"/>
                <a:cs typeface="+mn-lt"/>
              </a:rPr>
              <a:t> 	Introduction</a:t>
            </a:r>
          </a:p>
          <a:p>
            <a:pPr marL="457200" indent="-457200">
              <a:buFont typeface="+mj-lt"/>
              <a:buAutoNum type="arabicPeriod"/>
            </a:pPr>
            <a:r>
              <a:rPr lang="en-US" sz="2000" dirty="0">
                <a:ea typeface="+mn-lt"/>
                <a:cs typeface="+mn-lt"/>
              </a:rPr>
              <a:t> 	Objective </a:t>
            </a:r>
            <a:endParaRPr lang="en-US" dirty="0">
              <a:cs typeface="Calibri"/>
            </a:endParaRPr>
          </a:p>
          <a:p>
            <a:pPr marL="457200" indent="-457200">
              <a:buFont typeface="+mj-lt"/>
              <a:buAutoNum type="arabicPeriod"/>
            </a:pPr>
            <a:r>
              <a:rPr lang="en-US" sz="2000" dirty="0">
                <a:ea typeface="+mn-lt"/>
                <a:cs typeface="+mn-lt"/>
              </a:rPr>
              <a:t> 	Risk Factors </a:t>
            </a:r>
            <a:endParaRPr lang="en-US" dirty="0">
              <a:cs typeface="Calibri"/>
            </a:endParaRPr>
          </a:p>
          <a:p>
            <a:pPr marL="457200" indent="-457200">
              <a:buFont typeface="+mj-lt"/>
              <a:buAutoNum type="arabicPeriod"/>
            </a:pPr>
            <a:r>
              <a:rPr lang="en-US" sz="2000" dirty="0">
                <a:ea typeface="+mn-lt"/>
                <a:cs typeface="+mn-lt"/>
              </a:rPr>
              <a:t> 	Dataset </a:t>
            </a:r>
          </a:p>
          <a:p>
            <a:pPr marL="457200" indent="-457200">
              <a:buFont typeface="+mj-lt"/>
              <a:buAutoNum type="arabicPeriod"/>
            </a:pPr>
            <a:r>
              <a:rPr lang="en-US" sz="2000" dirty="0"/>
              <a:t> 	Analysis Of Dataset</a:t>
            </a:r>
            <a:endParaRPr lang="en-US" sz="2000" dirty="0">
              <a:ea typeface="+mn-lt"/>
              <a:cs typeface="+mn-lt"/>
            </a:endParaRPr>
          </a:p>
          <a:p>
            <a:pPr marL="457200" indent="-457200">
              <a:buFont typeface="+mj-lt"/>
              <a:buAutoNum type="arabicPeriod"/>
            </a:pPr>
            <a:r>
              <a:rPr lang="en-US" sz="2000" dirty="0">
                <a:ea typeface="+mn-lt"/>
                <a:cs typeface="+mn-lt"/>
              </a:rPr>
              <a:t> 	Methodology</a:t>
            </a:r>
          </a:p>
          <a:p>
            <a:pPr marL="457200" indent="-457200">
              <a:buFont typeface="+mj-lt"/>
              <a:buAutoNum type="arabicPeriod"/>
            </a:pPr>
            <a:r>
              <a:rPr lang="en-US" sz="2000" dirty="0">
                <a:ea typeface="+mn-lt"/>
                <a:cs typeface="+mn-lt"/>
              </a:rPr>
              <a:t> 	Implementation In Real Life</a:t>
            </a:r>
          </a:p>
          <a:p>
            <a:pPr marL="457200" indent="-457200">
              <a:buFont typeface="+mj-lt"/>
              <a:buAutoNum type="arabicPeriod"/>
            </a:pPr>
            <a:r>
              <a:rPr lang="en-US" sz="2000" dirty="0">
                <a:ea typeface="+mn-lt"/>
                <a:cs typeface="+mn-lt"/>
              </a:rPr>
              <a:t> 	Proposed System</a:t>
            </a:r>
          </a:p>
          <a:p>
            <a:pPr marL="457200" indent="-457200">
              <a:buFont typeface="+mj-lt"/>
              <a:buAutoNum type="arabicPeriod"/>
            </a:pPr>
            <a:r>
              <a:rPr lang="en-US" sz="2000" dirty="0">
                <a:ea typeface="+mn-lt"/>
                <a:cs typeface="+mn-lt"/>
              </a:rPr>
              <a:t> 	Website and Mobile App</a:t>
            </a:r>
            <a:endParaRPr lang="en-US" dirty="0">
              <a:cs typeface="Calibri"/>
            </a:endParaRPr>
          </a:p>
          <a:p>
            <a:pPr marL="457200" indent="-457200">
              <a:buFont typeface="+mj-lt"/>
              <a:buAutoNum type="arabicPeriod"/>
            </a:pPr>
            <a:r>
              <a:rPr lang="en-US" sz="2000" dirty="0">
                <a:ea typeface="+mn-lt"/>
                <a:cs typeface="+mn-lt"/>
              </a:rPr>
              <a:t> 	About Machine Learning  </a:t>
            </a:r>
            <a:endParaRPr lang="en-US" dirty="0">
              <a:ea typeface="+mn-lt"/>
              <a:cs typeface="+mn-lt"/>
            </a:endParaRPr>
          </a:p>
          <a:p>
            <a:pPr marL="457200" indent="-457200">
              <a:buFont typeface="+mj-lt"/>
              <a:buAutoNum type="arabicPeriod"/>
            </a:pPr>
            <a:r>
              <a:rPr lang="en-US" sz="2000" dirty="0">
                <a:ea typeface="+mn-lt"/>
                <a:cs typeface="+mn-lt"/>
              </a:rPr>
              <a:t> 	Types of ML </a:t>
            </a:r>
            <a:endParaRPr lang="en-US" dirty="0">
              <a:cs typeface="Calibri"/>
            </a:endParaRPr>
          </a:p>
          <a:p>
            <a:pPr marL="457200" indent="-457200">
              <a:buFont typeface="+mj-lt"/>
              <a:buAutoNum type="arabicPeriod"/>
            </a:pPr>
            <a:r>
              <a:rPr lang="en-US" sz="2000" dirty="0">
                <a:ea typeface="+mn-lt"/>
                <a:cs typeface="+mn-lt"/>
              </a:rPr>
              <a:t> 	Algorithm(methods)   </a:t>
            </a:r>
            <a:endParaRPr lang="en-US" dirty="0">
              <a:cs typeface="Calibri"/>
            </a:endParaRPr>
          </a:p>
          <a:p>
            <a:pPr marL="457200" indent="-457200">
              <a:buFont typeface="+mj-lt"/>
              <a:buAutoNum type="arabicPeriod"/>
            </a:pPr>
            <a:r>
              <a:rPr lang="en-US" sz="2000" dirty="0">
                <a:ea typeface="+mn-lt"/>
                <a:cs typeface="+mn-lt"/>
              </a:rPr>
              <a:t>	Advantage/Drawback </a:t>
            </a:r>
            <a:endParaRPr lang="en-US" dirty="0">
              <a:cs typeface="Calibri"/>
            </a:endParaRPr>
          </a:p>
          <a:p>
            <a:pPr marL="457200" indent="-457200">
              <a:buFont typeface="+mj-lt"/>
              <a:buAutoNum type="arabicPeriod"/>
            </a:pPr>
            <a:r>
              <a:rPr lang="en-US" sz="2000" dirty="0">
                <a:ea typeface="+mn-lt"/>
                <a:cs typeface="+mn-lt"/>
              </a:rPr>
              <a:t> 	Conclusion  </a:t>
            </a:r>
            <a:endParaRPr lang="en-US" dirty="0">
              <a:cs typeface="Calibri"/>
            </a:endParaRPr>
          </a:p>
          <a:p>
            <a:pPr marL="457200" indent="-457200">
              <a:buFont typeface="+mj-lt"/>
              <a:buAutoNum type="arabicPeriod"/>
            </a:pPr>
            <a:r>
              <a:rPr lang="en-US" sz="2000" dirty="0">
                <a:ea typeface="+mn-lt"/>
                <a:cs typeface="+mn-lt"/>
              </a:rPr>
              <a:t> 	References</a:t>
            </a:r>
            <a:endParaRPr lang="en-US" dirty="0">
              <a:cs typeface="Calibri"/>
            </a:endParaRPr>
          </a:p>
          <a:p>
            <a:pPr marL="457200" indent="-457200">
              <a:buFont typeface="+mj-lt"/>
              <a:buAutoNum type="arabicPeriod"/>
            </a:pPr>
            <a:endParaRPr lang="en-US" sz="2000" i="0" dirty="0">
              <a:effectLst/>
              <a:latin typeface="Cambria"/>
              <a:ea typeface="Roboto Light" panose="02000000000000000000" pitchFamily="2" charset="0"/>
              <a:cs typeface="Calibri"/>
            </a:endParaRPr>
          </a:p>
        </p:txBody>
      </p:sp>
      <p:sp>
        <p:nvSpPr>
          <p:cNvPr id="13" name="Rectangle 12">
            <a:extLst>
              <a:ext uri="{FF2B5EF4-FFF2-40B4-BE49-F238E27FC236}">
                <a16:creationId xmlns:a16="http://schemas.microsoft.com/office/drawing/2014/main" id="{5D16588D-3231-43D6-8E0C-0D9DD7372F38}"/>
              </a:ext>
            </a:extLst>
          </p:cNvPr>
          <p:cNvSpPr/>
          <p:nvPr/>
        </p:nvSpPr>
        <p:spPr>
          <a:xfrm>
            <a:off x="6185074" y="-2"/>
            <a:ext cx="6006925" cy="6858001"/>
          </a:xfrm>
          <a:prstGeom prst="rect">
            <a:avLst/>
          </a:prstGeom>
          <a:gradFill flip="none" rotWithShape="1">
            <a:gsLst>
              <a:gs pos="0">
                <a:srgbClr val="C00000"/>
              </a:gs>
              <a:gs pos="45000">
                <a:srgbClr val="002060">
                  <a:alpha val="21000"/>
                </a:srgbClr>
              </a:gs>
              <a:gs pos="97000">
                <a:srgbClr val="0020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1235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76DDC54-49DE-4E83-83BB-CB4580F11995}"/>
              </a:ext>
            </a:extLst>
          </p:cNvPr>
          <p:cNvCxnSpPr>
            <a:cxnSpLocks/>
          </p:cNvCxnSpPr>
          <p:nvPr/>
        </p:nvCxnSpPr>
        <p:spPr>
          <a:xfrm flipV="1">
            <a:off x="691812" y="850396"/>
            <a:ext cx="11232122" cy="22302"/>
          </a:xfrm>
          <a:prstGeom prst="line">
            <a:avLst/>
          </a:prstGeom>
          <a:ln w="19050" cap="rnd">
            <a:solidFill>
              <a:srgbClr val="C00000"/>
            </a:solidFill>
            <a:beve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91812" y="405961"/>
            <a:ext cx="2965788" cy="461665"/>
          </a:xfrm>
          <a:prstGeom prst="rect">
            <a:avLst/>
          </a:prstGeom>
          <a:noFill/>
        </p:spPr>
        <p:txBody>
          <a:bodyPr wrap="square" rtlCol="0">
            <a:spAutoFit/>
          </a:bodyPr>
          <a:lstStyle/>
          <a:p>
            <a:r>
              <a:rPr lang="en-US" sz="2400" dirty="0"/>
              <a:t>12.4 DECISION TREE </a:t>
            </a:r>
            <a:endParaRPr lang="en-IN" sz="2400" dirty="0"/>
          </a:p>
        </p:txBody>
      </p:sp>
      <p:sp>
        <p:nvSpPr>
          <p:cNvPr id="3" name="TextBox 2"/>
          <p:cNvSpPr txBox="1"/>
          <p:nvPr/>
        </p:nvSpPr>
        <p:spPr>
          <a:xfrm>
            <a:off x="773407" y="1115404"/>
            <a:ext cx="5768385" cy="5909310"/>
          </a:xfrm>
          <a:prstGeom prst="rect">
            <a:avLst/>
          </a:prstGeom>
          <a:noFill/>
        </p:spPr>
        <p:txBody>
          <a:bodyPr wrap="square" lIns="91440" tIns="45720" rIns="91440" bIns="45720" rtlCol="0" anchor="t">
            <a:spAutoFit/>
          </a:bodyPr>
          <a:lstStyle/>
          <a:p>
            <a:pPr marL="285750" indent="-285750">
              <a:buFont typeface="Arial" pitchFamily="34" charset="0"/>
              <a:buChar char="•"/>
            </a:pPr>
            <a:r>
              <a:rPr lang="en-US" b="1" dirty="0">
                <a:latin typeface="Calibri"/>
                <a:cs typeface="Times New Roman"/>
              </a:rPr>
              <a:t>Decision tree</a:t>
            </a:r>
            <a:r>
              <a:rPr lang="en-US" dirty="0">
                <a:latin typeface="Calibri"/>
                <a:cs typeface="Times New Roman"/>
              </a:rPr>
              <a:t> is a tree like model of decisions and their possible consequences, a way of breaking down of a complicated situation to easier to understand scenarios.</a:t>
            </a:r>
          </a:p>
          <a:p>
            <a:pPr marL="285750" indent="-285750">
              <a:buFont typeface="Arial" pitchFamily="34" charset="0"/>
              <a:buChar char="•"/>
            </a:pPr>
            <a:endParaRPr lang="en-US" dirty="0">
              <a:latin typeface="Calibri"/>
              <a:cs typeface="Times New Roman"/>
            </a:endParaRPr>
          </a:p>
          <a:p>
            <a:pPr marL="285750" indent="-285750">
              <a:buFont typeface="Arial" pitchFamily="34" charset="0"/>
              <a:buChar char="•"/>
            </a:pPr>
            <a:r>
              <a:rPr lang="en-US" dirty="0">
                <a:latin typeface="Calibri"/>
                <a:cs typeface="Times New Roman"/>
              </a:rPr>
              <a:t>A decision tree is a flowchart- like structure in which each internal node represents a “test” on an attribute, each branch represents the outcome of the test, and each leaf node represent a class label (decision taken after computing all attributes). The path from root to leaf represent classification rules.</a:t>
            </a:r>
          </a:p>
          <a:p>
            <a:pPr marL="285750" indent="-285750">
              <a:buFont typeface="Arial" pitchFamily="34" charset="0"/>
              <a:buChar char="•"/>
            </a:pPr>
            <a:endParaRPr lang="en-US" dirty="0">
              <a:latin typeface="Calibri"/>
              <a:cs typeface="Times New Roman"/>
            </a:endParaRPr>
          </a:p>
          <a:p>
            <a:r>
              <a:rPr lang="en-US" b="1" dirty="0">
                <a:latin typeface="Calibri"/>
                <a:cs typeface="Times New Roman"/>
              </a:rPr>
              <a:t>There are mainly two algorithms to control </a:t>
            </a:r>
          </a:p>
          <a:p>
            <a:r>
              <a:rPr lang="en-US" b="1" dirty="0">
                <a:latin typeface="Calibri"/>
                <a:cs typeface="Times New Roman"/>
              </a:rPr>
              <a:t>the splitting conditions in a decision tree.</a:t>
            </a:r>
            <a:endParaRPr lang="en-US" dirty="0">
              <a:latin typeface="Calibri"/>
              <a:cs typeface="Times New Roman"/>
            </a:endParaRPr>
          </a:p>
          <a:p>
            <a:pPr marL="742950" lvl="1" indent="-285750">
              <a:buFont typeface="Arial" pitchFamily="34" charset="0"/>
              <a:buChar char="•"/>
            </a:pPr>
            <a:r>
              <a:rPr lang="en-US" dirty="0">
                <a:latin typeface="Calibri"/>
                <a:cs typeface="Times New Roman"/>
              </a:rPr>
              <a:t>Entropy</a:t>
            </a:r>
          </a:p>
          <a:p>
            <a:pPr marL="742950" lvl="1" indent="-285750">
              <a:buFont typeface="Arial" pitchFamily="34" charset="0"/>
              <a:buChar char="•"/>
            </a:pPr>
            <a:r>
              <a:rPr lang="en-US" dirty="0">
                <a:latin typeface="Calibri"/>
                <a:cs typeface="Times New Roman"/>
              </a:rPr>
              <a:t>Information gain </a:t>
            </a:r>
            <a:endParaRPr lang="en-US" dirty="0">
              <a:latin typeface="Calibri"/>
              <a:cs typeface="Times New Roman" panose="02020603050405020304" pitchFamily="18" charset="0"/>
            </a:endParaRPr>
          </a:p>
          <a:p>
            <a:pPr marL="742950" lvl="1" indent="-285750">
              <a:buFont typeface="Arial" pitchFamily="34" charset="0"/>
              <a:buChar char="•"/>
            </a:pPr>
            <a:r>
              <a:rPr lang="en-US" dirty="0">
                <a:latin typeface="Calibri"/>
                <a:cs typeface="Times New Roman"/>
              </a:rPr>
              <a:t>Gini index</a:t>
            </a:r>
          </a:p>
          <a:p>
            <a:endParaRPr lang="en-US" dirty="0">
              <a:latin typeface="Calibri"/>
              <a:cs typeface="Times New Roman" panose="02020603050405020304" pitchFamily="18" charset="0"/>
            </a:endParaRPr>
          </a:p>
          <a:p>
            <a:r>
              <a:rPr lang="en-US" i="1" dirty="0">
                <a:solidFill>
                  <a:schemeClr val="bg1">
                    <a:lumMod val="50000"/>
                  </a:schemeClr>
                </a:solidFill>
              </a:rPr>
              <a:t>Here you can find the complete PPT on DECISION TREE - </a:t>
            </a:r>
            <a:r>
              <a:rPr lang="en-US" dirty="0">
                <a:latin typeface="Calibri"/>
                <a:cs typeface="Times New Roman"/>
                <a:hlinkClick r:id="rId3"/>
              </a:rPr>
              <a:t>link</a:t>
            </a:r>
            <a:endParaRPr lang="en-US" dirty="0">
              <a:latin typeface="Calibri"/>
              <a:cs typeface="Times New Roman"/>
            </a:endParaRPr>
          </a:p>
          <a:p>
            <a:pPr marL="285750" indent="-285750">
              <a:buFont typeface="Arial" pitchFamily="34" charset="0"/>
              <a:buChar char="•"/>
            </a:pPr>
            <a:endParaRPr lang="en-US" dirty="0">
              <a:latin typeface="Calibri"/>
              <a:cs typeface="Times New Roman"/>
            </a:endParaRPr>
          </a:p>
          <a:p>
            <a:endParaRPr lang="en-US" dirty="0">
              <a:latin typeface="Calibri"/>
              <a:cs typeface="Times New Roman" panose="02020603050405020304" pitchFamily="18" charset="0"/>
            </a:endParaRPr>
          </a:p>
          <a:p>
            <a:pPr marL="285750" indent="-285750">
              <a:buFont typeface="Arial" pitchFamily="34" charset="0"/>
              <a:buChar char="•"/>
            </a:pPr>
            <a:endParaRPr lang="en-IN"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1649" y="1317133"/>
            <a:ext cx="5368470" cy="3622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89274133-A271-4DAA-9696-9FEC4BA01961}"/>
              </a:ext>
            </a:extLst>
          </p:cNvPr>
          <p:cNvSpPr txBox="1"/>
          <p:nvPr/>
        </p:nvSpPr>
        <p:spPr>
          <a:xfrm>
            <a:off x="6042104" y="5322259"/>
            <a:ext cx="6149896" cy="523220"/>
          </a:xfrm>
          <a:prstGeom prst="rect">
            <a:avLst/>
          </a:prstGeom>
          <a:noFill/>
        </p:spPr>
        <p:txBody>
          <a:bodyPr wrap="square">
            <a:spAutoFit/>
          </a:bodyPr>
          <a:lstStyle/>
          <a:p>
            <a:pPr algn="ctr"/>
            <a:r>
              <a:rPr lang="en-US" sz="1400" dirty="0"/>
              <a:t>Fig. DECISION TREE </a:t>
            </a:r>
            <a:endParaRPr lang="en-IN" sz="1400" dirty="0"/>
          </a:p>
          <a:p>
            <a:pPr algn="ctr"/>
            <a:endParaRPr lang="en-IN" sz="1400" dirty="0"/>
          </a:p>
        </p:txBody>
      </p:sp>
      <p:sp>
        <p:nvSpPr>
          <p:cNvPr id="8" name="Rectangle 7">
            <a:extLst>
              <a:ext uri="{FF2B5EF4-FFF2-40B4-BE49-F238E27FC236}">
                <a16:creationId xmlns:a16="http://schemas.microsoft.com/office/drawing/2014/main" id="{18798B60-8404-4E00-B377-87E645E566AB}"/>
              </a:ext>
            </a:extLst>
          </p:cNvPr>
          <p:cNvSpPr/>
          <p:nvPr/>
        </p:nvSpPr>
        <p:spPr>
          <a:xfrm flipV="1">
            <a:off x="0" y="6751250"/>
            <a:ext cx="12192000" cy="10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3544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76DDC54-49DE-4E83-83BB-CB4580F11995}"/>
              </a:ext>
            </a:extLst>
          </p:cNvPr>
          <p:cNvCxnSpPr>
            <a:cxnSpLocks/>
          </p:cNvCxnSpPr>
          <p:nvPr/>
        </p:nvCxnSpPr>
        <p:spPr>
          <a:xfrm flipV="1">
            <a:off x="691812" y="850396"/>
            <a:ext cx="11232122" cy="22302"/>
          </a:xfrm>
          <a:prstGeom prst="line">
            <a:avLst/>
          </a:prstGeom>
          <a:ln w="19050" cap="rnd">
            <a:solidFill>
              <a:srgbClr val="C00000"/>
            </a:solidFill>
            <a:beve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91812" y="388731"/>
            <a:ext cx="3010952" cy="461665"/>
          </a:xfrm>
          <a:prstGeom prst="rect">
            <a:avLst/>
          </a:prstGeom>
          <a:noFill/>
        </p:spPr>
        <p:txBody>
          <a:bodyPr wrap="none" rtlCol="0">
            <a:spAutoFit/>
          </a:bodyPr>
          <a:lstStyle/>
          <a:p>
            <a:r>
              <a:rPr lang="en-US" sz="2400" dirty="0"/>
              <a:t>12.5 RANDOM FOREST</a:t>
            </a:r>
            <a:endParaRPr lang="en-IN" sz="2400"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95170" y="1285915"/>
            <a:ext cx="5820043" cy="439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53152" y="1285915"/>
            <a:ext cx="4655550" cy="5355312"/>
          </a:xfrm>
          <a:prstGeom prst="rect">
            <a:avLst/>
          </a:prstGeom>
          <a:noFill/>
        </p:spPr>
        <p:txBody>
          <a:bodyPr wrap="square" lIns="91440" tIns="45720" rIns="91440" bIns="45720" rtlCol="0" anchor="t">
            <a:spAutoFit/>
          </a:bodyPr>
          <a:lstStyle/>
          <a:p>
            <a:pPr marL="285750" indent="-285750">
              <a:buFont typeface="Arial" pitchFamily="34" charset="0"/>
              <a:buChar char="•"/>
            </a:pPr>
            <a:r>
              <a:rPr lang="en-US" dirty="0">
                <a:ea typeface="+mn-lt"/>
                <a:cs typeface="+mn-lt"/>
              </a:rPr>
              <a:t>It’s an </a:t>
            </a:r>
            <a:r>
              <a:rPr lang="en-US" b="1" dirty="0">
                <a:ea typeface="+mn-lt"/>
                <a:cs typeface="+mn-lt"/>
              </a:rPr>
              <a:t>Ensemble learning technique</a:t>
            </a:r>
          </a:p>
          <a:p>
            <a:pPr marL="285750" indent="-285750">
              <a:buFont typeface="Arial" pitchFamily="34" charset="0"/>
              <a:buChar char="•"/>
            </a:pPr>
            <a:endParaRPr lang="en-US" b="1" dirty="0">
              <a:cs typeface="Calibri"/>
            </a:endParaRPr>
          </a:p>
          <a:p>
            <a:pPr marL="285750" indent="-285750">
              <a:buFont typeface="Arial,Sans-Serif"/>
              <a:buChar char="•"/>
            </a:pPr>
            <a:r>
              <a:rPr lang="en-US" dirty="0">
                <a:ea typeface="+mn-lt"/>
                <a:cs typeface="+mn-lt"/>
              </a:rPr>
              <a:t>Basic element of Random Forest is </a:t>
            </a:r>
          </a:p>
          <a:p>
            <a:r>
              <a:rPr lang="en-US" b="1" dirty="0">
                <a:ea typeface="+mn-lt"/>
                <a:cs typeface="+mn-lt"/>
              </a:rPr>
              <a:t>     Decision trees</a:t>
            </a:r>
            <a:r>
              <a:rPr lang="en-US" dirty="0">
                <a:ea typeface="+mn-lt"/>
                <a:cs typeface="+mn-lt"/>
              </a:rPr>
              <a:t>.</a:t>
            </a:r>
          </a:p>
          <a:p>
            <a:endParaRPr lang="en-US" dirty="0">
              <a:ea typeface="+mn-lt"/>
              <a:cs typeface="+mn-lt"/>
            </a:endParaRPr>
          </a:p>
          <a:p>
            <a:pPr marL="285750" indent="-285750">
              <a:buFont typeface="Arial,Sans-Serif"/>
              <a:buChar char="•"/>
            </a:pPr>
            <a:r>
              <a:rPr lang="en-US" dirty="0">
                <a:ea typeface="+mn-lt"/>
                <a:cs typeface="+mn-lt"/>
              </a:rPr>
              <a:t>So, we can say Random forest classifier, is an extension to bagging which uses multiple decision tress to predict the output.</a:t>
            </a:r>
          </a:p>
          <a:p>
            <a:pPr marL="285750" indent="-285750">
              <a:buFont typeface="Arial,Sans-Serif"/>
              <a:buChar char="•"/>
            </a:pPr>
            <a:endParaRPr lang="en-US" dirty="0">
              <a:ea typeface="+mn-lt"/>
              <a:cs typeface="+mn-lt"/>
            </a:endParaRPr>
          </a:p>
          <a:p>
            <a:pPr marL="285750" indent="-285750">
              <a:buFont typeface="Arial" pitchFamily="34" charset="0"/>
              <a:buChar char="•"/>
            </a:pPr>
            <a:r>
              <a:rPr lang="en-IN" b="1" dirty="0"/>
              <a:t>Bagging</a:t>
            </a:r>
            <a:r>
              <a:rPr lang="en-IN" dirty="0"/>
              <a:t> = bootstrap + aggregation </a:t>
            </a:r>
          </a:p>
          <a:p>
            <a:pPr marL="285750" indent="-285750">
              <a:buFont typeface="Arial" pitchFamily="34" charset="0"/>
              <a:buChar char="•"/>
            </a:pPr>
            <a:endParaRPr lang="en-IN" dirty="0"/>
          </a:p>
          <a:p>
            <a:pPr marL="285750" indent="-285750">
              <a:buFont typeface="Arial" pitchFamily="34" charset="0"/>
              <a:buChar char="•"/>
            </a:pPr>
            <a:r>
              <a:rPr lang="en-US" b="1" dirty="0">
                <a:ea typeface="+mn-lt"/>
                <a:cs typeface="+mn-lt"/>
              </a:rPr>
              <a:t>Bootstrapping</a:t>
            </a:r>
            <a:r>
              <a:rPr lang="en-US" dirty="0">
                <a:ea typeface="+mn-lt"/>
                <a:cs typeface="+mn-lt"/>
              </a:rPr>
              <a:t>  means randomly draw datasets </a:t>
            </a:r>
            <a:r>
              <a:rPr lang="en-US" b="1" dirty="0">
                <a:ea typeface="+mn-lt"/>
                <a:cs typeface="+mn-lt"/>
              </a:rPr>
              <a:t>with </a:t>
            </a:r>
            <a:r>
              <a:rPr lang="en-US" dirty="0">
                <a:ea typeface="+mn-lt"/>
                <a:cs typeface="+mn-lt"/>
              </a:rPr>
              <a:t>replacement</a:t>
            </a:r>
            <a:r>
              <a:rPr lang="en-US" b="1" dirty="0">
                <a:ea typeface="+mn-lt"/>
                <a:cs typeface="+mn-lt"/>
              </a:rPr>
              <a:t> </a:t>
            </a:r>
            <a:r>
              <a:rPr lang="en-US" dirty="0">
                <a:ea typeface="+mn-lt"/>
                <a:cs typeface="+mn-lt"/>
              </a:rPr>
              <a:t>from the training data, each sample the same size as the original training set.</a:t>
            </a:r>
            <a:endParaRPr lang="en-US" dirty="0"/>
          </a:p>
          <a:p>
            <a:endParaRPr lang="en-IN" dirty="0"/>
          </a:p>
          <a:p>
            <a:r>
              <a:rPr lang="en-US" i="1" dirty="0">
                <a:solidFill>
                  <a:schemeClr val="bg1">
                    <a:lumMod val="50000"/>
                  </a:schemeClr>
                </a:solidFill>
              </a:rPr>
              <a:t>Here you can find the complete PPT on RANDOM FOREST: </a:t>
            </a:r>
            <a:r>
              <a:rPr lang="en-IN" dirty="0">
                <a:hlinkClick r:id="rId4"/>
              </a:rPr>
              <a:t>LINK</a:t>
            </a:r>
            <a:endParaRPr lang="en-IN" dirty="0"/>
          </a:p>
          <a:p>
            <a:endParaRPr lang="en-IN" dirty="0"/>
          </a:p>
        </p:txBody>
      </p:sp>
      <p:sp>
        <p:nvSpPr>
          <p:cNvPr id="7" name="TextBox 6">
            <a:extLst>
              <a:ext uri="{FF2B5EF4-FFF2-40B4-BE49-F238E27FC236}">
                <a16:creationId xmlns:a16="http://schemas.microsoft.com/office/drawing/2014/main" id="{097D8757-FBED-4B39-AAB2-FCF77DE0F424}"/>
              </a:ext>
            </a:extLst>
          </p:cNvPr>
          <p:cNvSpPr txBox="1"/>
          <p:nvPr/>
        </p:nvSpPr>
        <p:spPr>
          <a:xfrm>
            <a:off x="5897138" y="6007604"/>
            <a:ext cx="6149896" cy="523220"/>
          </a:xfrm>
          <a:prstGeom prst="rect">
            <a:avLst/>
          </a:prstGeom>
          <a:noFill/>
        </p:spPr>
        <p:txBody>
          <a:bodyPr wrap="square">
            <a:spAutoFit/>
          </a:bodyPr>
          <a:lstStyle/>
          <a:p>
            <a:pPr algn="ctr"/>
            <a:r>
              <a:rPr lang="en-US" sz="1400" dirty="0"/>
              <a:t>Fig. RANDOM FOREST</a:t>
            </a:r>
            <a:endParaRPr lang="en-IN" sz="1400" dirty="0"/>
          </a:p>
          <a:p>
            <a:pPr algn="ctr"/>
            <a:endParaRPr lang="en-IN" sz="1400" dirty="0"/>
          </a:p>
        </p:txBody>
      </p:sp>
      <p:sp>
        <p:nvSpPr>
          <p:cNvPr id="8" name="Rectangle 7">
            <a:extLst>
              <a:ext uri="{FF2B5EF4-FFF2-40B4-BE49-F238E27FC236}">
                <a16:creationId xmlns:a16="http://schemas.microsoft.com/office/drawing/2014/main" id="{217F54B8-9A75-470F-9A05-58959572B894}"/>
              </a:ext>
            </a:extLst>
          </p:cNvPr>
          <p:cNvSpPr/>
          <p:nvPr/>
        </p:nvSpPr>
        <p:spPr>
          <a:xfrm flipV="1">
            <a:off x="0" y="6751250"/>
            <a:ext cx="12192000" cy="10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238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76DDC54-49DE-4E83-83BB-CB4580F11995}"/>
              </a:ext>
            </a:extLst>
          </p:cNvPr>
          <p:cNvCxnSpPr>
            <a:cxnSpLocks/>
          </p:cNvCxnSpPr>
          <p:nvPr/>
        </p:nvCxnSpPr>
        <p:spPr>
          <a:xfrm flipV="1">
            <a:off x="691812" y="850396"/>
            <a:ext cx="11232122" cy="22302"/>
          </a:xfrm>
          <a:prstGeom prst="line">
            <a:avLst/>
          </a:prstGeom>
          <a:ln w="19050" cap="rnd">
            <a:solidFill>
              <a:srgbClr val="C00000"/>
            </a:solidFill>
            <a:beve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91812" y="370389"/>
            <a:ext cx="4328364" cy="461665"/>
          </a:xfrm>
          <a:prstGeom prst="rect">
            <a:avLst/>
          </a:prstGeom>
          <a:noFill/>
        </p:spPr>
        <p:txBody>
          <a:bodyPr wrap="none" rtlCol="0">
            <a:spAutoFit/>
          </a:bodyPr>
          <a:lstStyle/>
          <a:p>
            <a:r>
              <a:rPr lang="en-US" sz="2400" dirty="0"/>
              <a:t>12.6 SUPPORT VECTOR MACHINE</a:t>
            </a:r>
            <a:endParaRPr lang="en-IN" sz="2400" dirty="0"/>
          </a:p>
        </p:txBody>
      </p:sp>
      <p:sp>
        <p:nvSpPr>
          <p:cNvPr id="3" name="TextBox 2"/>
          <p:cNvSpPr txBox="1"/>
          <p:nvPr/>
        </p:nvSpPr>
        <p:spPr>
          <a:xfrm>
            <a:off x="691814" y="1030557"/>
            <a:ext cx="10256872" cy="6109365"/>
          </a:xfrm>
          <a:prstGeom prst="rect">
            <a:avLst/>
          </a:prstGeom>
          <a:noFill/>
        </p:spPr>
        <p:txBody>
          <a:bodyPr wrap="square" lIns="91440" tIns="45720" rIns="91440" bIns="45720" rtlCol="0" anchor="t">
            <a:spAutoFit/>
          </a:bodyPr>
          <a:lstStyle/>
          <a:p>
            <a:r>
              <a:rPr lang="en-US" b="1" dirty="0"/>
              <a:t>SVM </a:t>
            </a:r>
            <a:r>
              <a:rPr lang="en-US" dirty="0"/>
              <a:t>algorithm create the best line or decision boundary that can segregate n-dimensional space into classes so that we can easily put the new data point in the correct category. </a:t>
            </a:r>
            <a:r>
              <a:rPr lang="en-US" dirty="0">
                <a:solidFill>
                  <a:srgbClr val="333333"/>
                </a:solidFill>
              </a:rPr>
              <a:t>This best decision boundary is called a </a:t>
            </a:r>
            <a:r>
              <a:rPr lang="en-US" b="1" dirty="0">
                <a:solidFill>
                  <a:srgbClr val="333333"/>
                </a:solidFill>
              </a:rPr>
              <a:t>hyperplane</a:t>
            </a:r>
            <a:r>
              <a:rPr lang="en-US" dirty="0">
                <a:solidFill>
                  <a:srgbClr val="333333"/>
                </a:solidFill>
              </a:rPr>
              <a:t>. The data points or vectors that are the closest to the hyperplane and which affect the position of the hyperplane are termed as </a:t>
            </a:r>
            <a:r>
              <a:rPr lang="en-US" b="1" dirty="0">
                <a:solidFill>
                  <a:srgbClr val="333333"/>
                </a:solidFill>
              </a:rPr>
              <a:t>Support Vector</a:t>
            </a:r>
            <a:r>
              <a:rPr lang="en-US" dirty="0">
                <a:solidFill>
                  <a:srgbClr val="333333"/>
                </a:solidFill>
              </a:rPr>
              <a:t>.</a:t>
            </a:r>
            <a:endParaRPr lang="en-US" dirty="0"/>
          </a:p>
          <a:p>
            <a:pPr marL="285750" indent="-285750">
              <a:buFont typeface="Arial" pitchFamily="34" charset="0"/>
              <a:buChar char="•"/>
            </a:pPr>
            <a:endParaRPr lang="en-US" sz="500" dirty="0"/>
          </a:p>
          <a:p>
            <a:r>
              <a:rPr lang="en-US" b="1" dirty="0"/>
              <a:t>1. Types of Support Vector Machine: </a:t>
            </a:r>
          </a:p>
          <a:p>
            <a:pPr marL="285750" indent="-285750">
              <a:buFont typeface="Arial" pitchFamily="34" charset="0"/>
              <a:buChar char="•"/>
            </a:pPr>
            <a:r>
              <a:rPr lang="en-IN" dirty="0">
                <a:solidFill>
                  <a:srgbClr val="000000"/>
                </a:solidFill>
              </a:rPr>
              <a:t>Linear SVM</a:t>
            </a:r>
            <a:r>
              <a:rPr lang="en-US" dirty="0">
                <a:solidFill>
                  <a:srgbClr val="000000"/>
                </a:solidFill>
              </a:rPr>
              <a:t>: used for linearly separable data.</a:t>
            </a:r>
          </a:p>
          <a:p>
            <a:pPr marL="285750" indent="-285750">
              <a:buFont typeface="Arial" pitchFamily="34" charset="0"/>
              <a:buChar char="•"/>
            </a:pPr>
            <a:r>
              <a:rPr lang="en-IN" dirty="0">
                <a:solidFill>
                  <a:srgbClr val="000000"/>
                </a:solidFill>
              </a:rPr>
              <a:t>Non-linear SVM: </a:t>
            </a:r>
            <a:r>
              <a:rPr lang="en-US" dirty="0">
                <a:solidFill>
                  <a:srgbClr val="000000"/>
                </a:solidFill>
              </a:rPr>
              <a:t>used for non-linearly separated data</a:t>
            </a:r>
          </a:p>
          <a:p>
            <a:pPr marL="285750" indent="-285750">
              <a:buFont typeface="Arial" pitchFamily="34" charset="0"/>
              <a:buChar char="•"/>
            </a:pPr>
            <a:endParaRPr lang="en-IN" sz="500" dirty="0">
              <a:solidFill>
                <a:srgbClr val="000000"/>
              </a:solidFill>
            </a:endParaRPr>
          </a:p>
          <a:p>
            <a:r>
              <a:rPr lang="en-IN" b="1" dirty="0">
                <a:solidFill>
                  <a:srgbClr val="000000"/>
                </a:solidFill>
              </a:rPr>
              <a:t>2. Tuning Parameters</a:t>
            </a:r>
            <a:endParaRPr lang="en-IN" b="1" dirty="0">
              <a:solidFill>
                <a:srgbClr val="000000"/>
              </a:solidFill>
              <a:cs typeface="Calibri"/>
            </a:endParaRPr>
          </a:p>
          <a:p>
            <a:pPr marL="285750" indent="-285750">
              <a:buFont typeface="Arial" pitchFamily="34" charset="0"/>
              <a:buChar char="•"/>
            </a:pPr>
            <a:r>
              <a:rPr lang="en-IN" dirty="0">
                <a:solidFill>
                  <a:srgbClr val="000000"/>
                </a:solidFill>
              </a:rPr>
              <a:t>Margin: </a:t>
            </a:r>
            <a:r>
              <a:rPr lang="en-US" dirty="0">
                <a:solidFill>
                  <a:srgbClr val="333333"/>
                </a:solidFill>
              </a:rPr>
              <a:t>distance between the vectors and the hyperplane. </a:t>
            </a:r>
            <a:endParaRPr lang="en-IN" dirty="0">
              <a:solidFill>
                <a:srgbClr val="000000"/>
              </a:solidFill>
            </a:endParaRPr>
          </a:p>
          <a:p>
            <a:pPr marL="285750" indent="-285750">
              <a:buFont typeface="Arial" pitchFamily="34" charset="0"/>
              <a:buChar char="•"/>
            </a:pPr>
            <a:r>
              <a:rPr lang="en-IN" dirty="0">
                <a:solidFill>
                  <a:srgbClr val="000000"/>
                </a:solidFill>
              </a:rPr>
              <a:t>Regularization: </a:t>
            </a:r>
            <a:r>
              <a:rPr lang="en-US" dirty="0">
                <a:solidFill>
                  <a:srgbClr val="333333"/>
                </a:solidFill>
              </a:rPr>
              <a:t>prevent the model from overfitting.</a:t>
            </a:r>
          </a:p>
          <a:p>
            <a:pPr marL="285750" indent="-285750">
              <a:buFont typeface="Arial" pitchFamily="34" charset="0"/>
              <a:buChar char="•"/>
            </a:pPr>
            <a:r>
              <a:rPr lang="en-IN" dirty="0">
                <a:solidFill>
                  <a:srgbClr val="000000"/>
                </a:solidFill>
              </a:rPr>
              <a:t>Gamma: gamma is a parameter for non-linear hyperplanes.</a:t>
            </a:r>
          </a:p>
          <a:p>
            <a:pPr marL="285750" indent="-285750">
              <a:buFont typeface="Arial" pitchFamily="34" charset="0"/>
              <a:buChar char="•"/>
            </a:pPr>
            <a:r>
              <a:rPr lang="en-IN" dirty="0">
                <a:solidFill>
                  <a:srgbClr val="000000"/>
                </a:solidFill>
              </a:rPr>
              <a:t>Kernel: mathematical functions for transforming data.</a:t>
            </a:r>
          </a:p>
          <a:p>
            <a:pPr marL="285750" indent="-285750">
              <a:buFont typeface="Arial" pitchFamily="34" charset="0"/>
              <a:buChar char="•"/>
            </a:pPr>
            <a:endParaRPr lang="en-IN" sz="500" dirty="0">
              <a:solidFill>
                <a:srgbClr val="000000"/>
              </a:solidFill>
            </a:endParaRPr>
          </a:p>
          <a:p>
            <a:r>
              <a:rPr lang="en-US" b="1" dirty="0"/>
              <a:t>3. Pros &amp; Cons of SVM: </a:t>
            </a:r>
            <a:r>
              <a:rPr lang="en-US" dirty="0"/>
              <a:t>effective in high dimensional spaces but </a:t>
            </a:r>
          </a:p>
          <a:p>
            <a:r>
              <a:rPr lang="en-US" dirty="0"/>
              <a:t>Takes higher time for large data set.</a:t>
            </a:r>
          </a:p>
          <a:p>
            <a:endParaRPr lang="en-US" sz="500" dirty="0"/>
          </a:p>
          <a:p>
            <a:r>
              <a:rPr lang="en-US" b="1" dirty="0"/>
              <a:t>4. Applications: </a:t>
            </a:r>
            <a:r>
              <a:rPr lang="en-US" dirty="0"/>
              <a:t>Face detection, classification of images, </a:t>
            </a:r>
          </a:p>
          <a:p>
            <a:r>
              <a:rPr lang="en-US" dirty="0"/>
              <a:t>text and hypertext categorization</a:t>
            </a:r>
          </a:p>
          <a:p>
            <a:endParaRPr lang="en-US" dirty="0"/>
          </a:p>
          <a:p>
            <a:r>
              <a:rPr lang="en-US" i="1" dirty="0">
                <a:solidFill>
                  <a:schemeClr val="bg1">
                    <a:lumMod val="50000"/>
                  </a:schemeClr>
                </a:solidFill>
              </a:rPr>
              <a:t>Here you can find the complete PPT on SVM- </a:t>
            </a:r>
            <a:r>
              <a:rPr lang="en-US" dirty="0">
                <a:hlinkClick r:id="rId3"/>
              </a:rPr>
              <a:t>link</a:t>
            </a:r>
            <a:endParaRPr lang="en-US" dirty="0"/>
          </a:p>
          <a:p>
            <a:endParaRPr lang="en-US" dirty="0">
              <a:cs typeface="Calibri"/>
            </a:endParaRPr>
          </a:p>
          <a:p>
            <a:endParaRPr lang="en-IN" sz="1100" dirty="0">
              <a:cs typeface="Calibri"/>
            </a:endParaRPr>
          </a:p>
          <a:p>
            <a:endParaRPr lang="en-US" dirty="0">
              <a:cs typeface="Calibri"/>
            </a:endParaRP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8703"/>
          <a:stretch/>
        </p:blipFill>
        <p:spPr bwMode="auto">
          <a:xfrm>
            <a:off x="6856970" y="2207939"/>
            <a:ext cx="5066964" cy="340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E5CAC9F2-C420-4154-AC9D-1E7004082C51}"/>
              </a:ext>
            </a:extLst>
          </p:cNvPr>
          <p:cNvSpPr txBox="1"/>
          <p:nvPr/>
        </p:nvSpPr>
        <p:spPr>
          <a:xfrm>
            <a:off x="6610816" y="5857993"/>
            <a:ext cx="6149896" cy="523220"/>
          </a:xfrm>
          <a:prstGeom prst="rect">
            <a:avLst/>
          </a:prstGeom>
          <a:noFill/>
        </p:spPr>
        <p:txBody>
          <a:bodyPr wrap="square">
            <a:spAutoFit/>
          </a:bodyPr>
          <a:lstStyle/>
          <a:p>
            <a:pPr algn="ctr"/>
            <a:r>
              <a:rPr lang="en-US" sz="1400" dirty="0"/>
              <a:t>Fig. SUPPORT VECTOR MACHINE</a:t>
            </a:r>
            <a:endParaRPr lang="en-IN" sz="1400" dirty="0"/>
          </a:p>
          <a:p>
            <a:pPr algn="ctr"/>
            <a:endParaRPr lang="en-IN" sz="1400" dirty="0"/>
          </a:p>
        </p:txBody>
      </p:sp>
      <p:sp>
        <p:nvSpPr>
          <p:cNvPr id="7" name="Rectangle 6">
            <a:extLst>
              <a:ext uri="{FF2B5EF4-FFF2-40B4-BE49-F238E27FC236}">
                <a16:creationId xmlns:a16="http://schemas.microsoft.com/office/drawing/2014/main" id="{F4200730-95EC-4F3E-B903-E38EF41FD90B}"/>
              </a:ext>
            </a:extLst>
          </p:cNvPr>
          <p:cNvSpPr/>
          <p:nvPr/>
        </p:nvSpPr>
        <p:spPr>
          <a:xfrm flipV="1">
            <a:off x="0" y="6751250"/>
            <a:ext cx="12192000" cy="10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7322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76DDC54-49DE-4E83-83BB-CB4580F11995}"/>
              </a:ext>
            </a:extLst>
          </p:cNvPr>
          <p:cNvCxnSpPr>
            <a:cxnSpLocks/>
          </p:cNvCxnSpPr>
          <p:nvPr/>
        </p:nvCxnSpPr>
        <p:spPr>
          <a:xfrm flipV="1">
            <a:off x="691812" y="850396"/>
            <a:ext cx="11232122" cy="22302"/>
          </a:xfrm>
          <a:prstGeom prst="line">
            <a:avLst/>
          </a:prstGeom>
          <a:ln w="19050" cap="rnd">
            <a:solidFill>
              <a:srgbClr val="C00000"/>
            </a:solidFill>
            <a:beve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91811" y="380931"/>
            <a:ext cx="2073966" cy="461665"/>
          </a:xfrm>
          <a:prstGeom prst="rect">
            <a:avLst/>
          </a:prstGeom>
          <a:noFill/>
        </p:spPr>
        <p:txBody>
          <a:bodyPr wrap="none" rtlCol="0">
            <a:spAutoFit/>
          </a:bodyPr>
          <a:lstStyle/>
          <a:p>
            <a:r>
              <a:rPr lang="en-IN" sz="2400" dirty="0"/>
              <a:t>12.7 XG BOOST</a:t>
            </a:r>
          </a:p>
        </p:txBody>
      </p:sp>
      <p:sp>
        <p:nvSpPr>
          <p:cNvPr id="3" name="TextBox 2"/>
          <p:cNvSpPr txBox="1"/>
          <p:nvPr/>
        </p:nvSpPr>
        <p:spPr>
          <a:xfrm>
            <a:off x="691812" y="1203767"/>
            <a:ext cx="10882872" cy="5355312"/>
          </a:xfrm>
          <a:prstGeom prst="rect">
            <a:avLst/>
          </a:prstGeom>
          <a:noFill/>
        </p:spPr>
        <p:txBody>
          <a:bodyPr wrap="square" lIns="91440" tIns="45720" rIns="91440" bIns="45720" rtlCol="0" anchor="t">
            <a:spAutoFit/>
          </a:bodyPr>
          <a:lstStyle/>
          <a:p>
            <a:pPr marL="285750" indent="-285750">
              <a:buFont typeface="Arial" pitchFamily="34" charset="0"/>
              <a:buChar char="•"/>
            </a:pPr>
            <a:r>
              <a:rPr lang="en-US" b="1" dirty="0"/>
              <a:t>XG Boost</a:t>
            </a:r>
            <a:r>
              <a:rPr lang="en-US" dirty="0"/>
              <a:t> is an implementation of Gradient Boosted decision trees. This library was written in C++. It is a type of Software library that was designed basically to improve speed and model performance. It has recently been dominating in applied machine learning. XG Boost models majorly dominate in many Kaggle Competitions.</a:t>
            </a:r>
          </a:p>
          <a:p>
            <a:pPr marL="285750" indent="-285750">
              <a:buFont typeface="Arial" pitchFamily="34" charset="0"/>
              <a:buChar char="•"/>
            </a:pPr>
            <a:endParaRPr lang="en-US" dirty="0"/>
          </a:p>
          <a:p>
            <a:pPr marL="285750" indent="-285750">
              <a:buFont typeface="Arial" pitchFamily="34" charset="0"/>
              <a:buChar char="•"/>
            </a:pPr>
            <a:r>
              <a:rPr lang="en-US" dirty="0"/>
              <a:t>In this algorithm, decision trees are created in sequential form. Weights play an important role in XG Boost. Weights are assigned to all the independent variables which are then fed into the decision tree which predicts results. Weight of variables predicted wrong by the tree is increased and these the variables are then fed to the second decision tree. </a:t>
            </a:r>
          </a:p>
          <a:p>
            <a:pPr marL="285750" indent="-285750">
              <a:buFont typeface="Arial" pitchFamily="34" charset="0"/>
              <a:buChar char="•"/>
            </a:pPr>
            <a:endParaRPr lang="en-US" dirty="0">
              <a:cs typeface="Calibri"/>
            </a:endParaRPr>
          </a:p>
          <a:p>
            <a:pPr marL="285750" indent="-285750">
              <a:buFont typeface="Arial" pitchFamily="34" charset="0"/>
              <a:buChar char="•"/>
            </a:pPr>
            <a:r>
              <a:rPr lang="en-US" dirty="0"/>
              <a:t>These individual classifiers/predictors then ensemble to give a strong and more precise model. It can work on regression, classification, ranking, and user-defined prediction problems.</a:t>
            </a:r>
          </a:p>
          <a:p>
            <a:pPr marL="285750" indent="-285750">
              <a:buFont typeface="Arial" pitchFamily="34" charset="0"/>
              <a:buChar char="•"/>
            </a:pPr>
            <a:endParaRPr lang="en-US" dirty="0"/>
          </a:p>
          <a:p>
            <a:r>
              <a:rPr lang="en-IN" b="1" dirty="0"/>
              <a:t>XG Boost Features: </a:t>
            </a:r>
            <a:r>
              <a:rPr lang="en-US" dirty="0"/>
              <a:t>The library is laser-focused on computational speed and model performance, as such, there are few frills.</a:t>
            </a:r>
            <a:r>
              <a:rPr lang="en-IN" dirty="0"/>
              <a:t>         </a:t>
            </a:r>
            <a:endParaRPr lang="en-US" dirty="0">
              <a:cs typeface="Calibri"/>
            </a:endParaRPr>
          </a:p>
          <a:p>
            <a:endParaRPr lang="en-IN" dirty="0"/>
          </a:p>
          <a:p>
            <a:r>
              <a:rPr lang="en-US" b="1" dirty="0"/>
              <a:t>Three main forms of gradient boosting are supported:</a:t>
            </a:r>
          </a:p>
          <a:p>
            <a:pPr marL="742950" lvl="1" indent="-285750">
              <a:buFont typeface="Arial" pitchFamily="34" charset="0"/>
              <a:buChar char="•"/>
            </a:pPr>
            <a:r>
              <a:rPr lang="en-US" dirty="0"/>
              <a:t>Gradient Boosting </a:t>
            </a:r>
          </a:p>
          <a:p>
            <a:pPr marL="742950" lvl="1" indent="-285750">
              <a:buFont typeface="Arial" pitchFamily="34" charset="0"/>
              <a:buChar char="•"/>
            </a:pPr>
            <a:r>
              <a:rPr lang="en-US" dirty="0"/>
              <a:t>Stochastic Gradient Boosting </a:t>
            </a:r>
          </a:p>
          <a:p>
            <a:pPr marL="742950" lvl="1" indent="-285750">
              <a:buFont typeface="Arial" pitchFamily="34" charset="0"/>
              <a:buChar char="•"/>
            </a:pPr>
            <a:r>
              <a:rPr lang="en-US" dirty="0"/>
              <a:t>Regularized Gradient Boosting</a:t>
            </a:r>
            <a:endParaRPr lang="en-IN" dirty="0"/>
          </a:p>
        </p:txBody>
      </p:sp>
      <p:sp>
        <p:nvSpPr>
          <p:cNvPr id="5" name="Rectangle 4">
            <a:extLst>
              <a:ext uri="{FF2B5EF4-FFF2-40B4-BE49-F238E27FC236}">
                <a16:creationId xmlns:a16="http://schemas.microsoft.com/office/drawing/2014/main" id="{37761116-D7DD-450C-8846-FB9EEDDB8188}"/>
              </a:ext>
            </a:extLst>
          </p:cNvPr>
          <p:cNvSpPr/>
          <p:nvPr/>
        </p:nvSpPr>
        <p:spPr>
          <a:xfrm flipV="1">
            <a:off x="0" y="6751250"/>
            <a:ext cx="12192000" cy="10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71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76DDC54-49DE-4E83-83BB-CB4580F11995}"/>
              </a:ext>
            </a:extLst>
          </p:cNvPr>
          <p:cNvCxnSpPr>
            <a:cxnSpLocks/>
          </p:cNvCxnSpPr>
          <p:nvPr/>
        </p:nvCxnSpPr>
        <p:spPr>
          <a:xfrm flipV="1">
            <a:off x="691812" y="850396"/>
            <a:ext cx="11232122" cy="22302"/>
          </a:xfrm>
          <a:prstGeom prst="line">
            <a:avLst/>
          </a:prstGeom>
          <a:ln w="19050" cap="rnd">
            <a:solidFill>
              <a:srgbClr val="C00000"/>
            </a:solidFill>
            <a:beve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91812" y="1284790"/>
            <a:ext cx="10858260" cy="4801314"/>
          </a:xfrm>
          <a:prstGeom prst="rect">
            <a:avLst/>
          </a:prstGeom>
          <a:noFill/>
        </p:spPr>
        <p:txBody>
          <a:bodyPr wrap="square" lIns="91440" tIns="45720" rIns="91440" bIns="45720" rtlCol="0" anchor="t">
            <a:spAutoFit/>
          </a:bodyPr>
          <a:lstStyle/>
          <a:p>
            <a:pPr marL="285750" indent="-285750">
              <a:buFont typeface="Arial" pitchFamily="34" charset="0"/>
              <a:buChar char="•"/>
            </a:pPr>
            <a:r>
              <a:rPr lang="en-US" b="1" dirty="0"/>
              <a:t>Stochastic gradient descent</a:t>
            </a:r>
            <a:r>
              <a:rPr lang="en-US" dirty="0"/>
              <a:t> is an optimization algorithm often used in machine learning applications to find the model parameters that correspond to the best fit between predicted and actual outputs. It’s an inexact but powerful technique.</a:t>
            </a:r>
          </a:p>
          <a:p>
            <a:pPr marL="285750" indent="-285750">
              <a:buFont typeface="Arial" pitchFamily="34" charset="0"/>
              <a:buChar char="•"/>
            </a:pPr>
            <a:endParaRPr lang="en-US" dirty="0"/>
          </a:p>
          <a:p>
            <a:pPr marL="285750" indent="-285750">
              <a:buFont typeface="Arial" pitchFamily="34" charset="0"/>
              <a:buChar char="•"/>
            </a:pPr>
            <a:r>
              <a:rPr lang="en-US" dirty="0"/>
              <a:t>Stochastic gradient descent is widely used in machine learning applications. Combined with back propagation, it’s dominant in neural network training applications.</a:t>
            </a:r>
          </a:p>
          <a:p>
            <a:pPr marL="285750" indent="-285750">
              <a:buFont typeface="Arial" pitchFamily="34" charset="0"/>
              <a:buChar char="•"/>
            </a:pPr>
            <a:endParaRPr lang="en-US" dirty="0"/>
          </a:p>
          <a:p>
            <a:pPr marL="285750" indent="-285750">
              <a:buFont typeface="Arial" pitchFamily="34" charset="0"/>
              <a:buChar char="•"/>
            </a:pPr>
            <a:r>
              <a:rPr lang="en-US" b="1" dirty="0"/>
              <a:t>Gradient descent </a:t>
            </a:r>
            <a:r>
              <a:rPr lang="en-US" dirty="0"/>
              <a:t>is an iterative algorithm, that starts from a random point on a function and travels down its slope in steps until it reaches the lowest point of that function.</a:t>
            </a:r>
          </a:p>
          <a:p>
            <a:pPr marL="285750" indent="-285750">
              <a:buFont typeface="Arial" pitchFamily="34" charset="0"/>
              <a:buChar char="•"/>
            </a:pPr>
            <a:endParaRPr lang="en-US" dirty="0"/>
          </a:p>
          <a:p>
            <a:pPr marL="285750" indent="-285750">
              <a:buFont typeface="Arial" pitchFamily="34" charset="0"/>
              <a:buChar char="•"/>
            </a:pPr>
            <a:r>
              <a:rPr lang="en-US" dirty="0"/>
              <a:t>Stochastic gradient descent (often abbreviated SGD) is an iterative method for optimizing an objective function with suitable smoothness properties (e.g. differentiable or sub differentiable). It can be regarded as a stochastic approximation of gradient descent optimization, since it replaces the actual gradient (calculated from the entire data set) by an estimate thereof (calculated from a randomly selected subset of the data). </a:t>
            </a:r>
          </a:p>
          <a:p>
            <a:pPr marL="285750" indent="-285750">
              <a:buFont typeface="Arial" pitchFamily="34" charset="0"/>
              <a:buChar char="•"/>
            </a:pPr>
            <a:endParaRPr lang="en-US" dirty="0">
              <a:cs typeface="Calibri"/>
            </a:endParaRPr>
          </a:p>
          <a:p>
            <a:pPr marL="285750" indent="-285750">
              <a:buFont typeface="Arial" pitchFamily="34" charset="0"/>
              <a:buChar char="•"/>
            </a:pPr>
            <a:r>
              <a:rPr lang="en-US" dirty="0"/>
              <a:t>Especially in high-dimensional optimization problems this reduces the computational burden, achieving faster iterations in trade for a lower convergence rate.</a:t>
            </a:r>
            <a:endParaRPr lang="en-IN" dirty="0"/>
          </a:p>
        </p:txBody>
      </p:sp>
      <p:sp>
        <p:nvSpPr>
          <p:cNvPr id="3" name="TextBox 2"/>
          <p:cNvSpPr txBox="1"/>
          <p:nvPr/>
        </p:nvSpPr>
        <p:spPr>
          <a:xfrm>
            <a:off x="691812" y="402367"/>
            <a:ext cx="4929619" cy="461665"/>
          </a:xfrm>
          <a:prstGeom prst="rect">
            <a:avLst/>
          </a:prstGeom>
          <a:noFill/>
        </p:spPr>
        <p:txBody>
          <a:bodyPr wrap="none" rtlCol="0">
            <a:spAutoFit/>
          </a:bodyPr>
          <a:lstStyle/>
          <a:p>
            <a:r>
              <a:rPr lang="en-US" sz="2400" dirty="0"/>
              <a:t>12.8 STOCHASTIC GRADIENT DESCENT</a:t>
            </a:r>
            <a:endParaRPr lang="en-IN" sz="2400" dirty="0"/>
          </a:p>
        </p:txBody>
      </p:sp>
      <p:sp>
        <p:nvSpPr>
          <p:cNvPr id="5" name="Rectangle 4">
            <a:extLst>
              <a:ext uri="{FF2B5EF4-FFF2-40B4-BE49-F238E27FC236}">
                <a16:creationId xmlns:a16="http://schemas.microsoft.com/office/drawing/2014/main" id="{A18339EC-BC8E-4E94-8DE6-6FFF71E00146}"/>
              </a:ext>
            </a:extLst>
          </p:cNvPr>
          <p:cNvSpPr/>
          <p:nvPr/>
        </p:nvSpPr>
        <p:spPr>
          <a:xfrm flipV="1">
            <a:off x="0" y="6751250"/>
            <a:ext cx="12192000" cy="10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0727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76DDC54-49DE-4E83-83BB-CB4580F11995}"/>
              </a:ext>
            </a:extLst>
          </p:cNvPr>
          <p:cNvCxnSpPr>
            <a:cxnSpLocks/>
          </p:cNvCxnSpPr>
          <p:nvPr/>
        </p:nvCxnSpPr>
        <p:spPr>
          <a:xfrm flipV="1">
            <a:off x="691812" y="850396"/>
            <a:ext cx="11232122" cy="22302"/>
          </a:xfrm>
          <a:prstGeom prst="line">
            <a:avLst/>
          </a:prstGeom>
          <a:ln w="19050" cap="rnd">
            <a:solidFill>
              <a:srgbClr val="C00000"/>
            </a:solidFill>
            <a:beve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34864" y="411033"/>
            <a:ext cx="4628190" cy="461665"/>
          </a:xfrm>
          <a:prstGeom prst="rect">
            <a:avLst/>
          </a:prstGeom>
          <a:noFill/>
        </p:spPr>
        <p:txBody>
          <a:bodyPr wrap="none" rtlCol="0">
            <a:spAutoFit/>
          </a:bodyPr>
          <a:lstStyle/>
          <a:p>
            <a:r>
              <a:rPr lang="en-US" sz="2400" dirty="0"/>
              <a:t>13. ADVANTAGES AND DRAWBACKS</a:t>
            </a:r>
            <a:endParaRPr lang="en-IN" sz="2400" dirty="0"/>
          </a:p>
        </p:txBody>
      </p:sp>
      <p:sp>
        <p:nvSpPr>
          <p:cNvPr id="3" name="TextBox 2"/>
          <p:cNvSpPr txBox="1"/>
          <p:nvPr/>
        </p:nvSpPr>
        <p:spPr>
          <a:xfrm>
            <a:off x="1110458" y="1312061"/>
            <a:ext cx="8505191" cy="4801314"/>
          </a:xfrm>
          <a:prstGeom prst="rect">
            <a:avLst/>
          </a:prstGeom>
          <a:noFill/>
        </p:spPr>
        <p:txBody>
          <a:bodyPr wrap="square" lIns="91440" tIns="45720" rIns="91440" bIns="45720" rtlCol="0" anchor="t">
            <a:spAutoFit/>
          </a:bodyPr>
          <a:lstStyle/>
          <a:p>
            <a:pPr>
              <a:lnSpc>
                <a:spcPct val="150000"/>
              </a:lnSpc>
              <a:buClr>
                <a:srgbClr val="C00000"/>
              </a:buClr>
            </a:pPr>
            <a:r>
              <a:rPr lang="en-US" b="1" dirty="0"/>
              <a:t>ADVANTAGES</a:t>
            </a:r>
            <a:endParaRPr lang="en-US" dirty="0"/>
          </a:p>
          <a:p>
            <a:pPr marL="285750" indent="-285750">
              <a:lnSpc>
                <a:spcPct val="150000"/>
              </a:lnSpc>
              <a:buClr>
                <a:srgbClr val="C00000"/>
              </a:buClr>
              <a:buFont typeface="Arial" panose="020B0604020202020204" pitchFamily="34" charset="0"/>
              <a:buChar char="•"/>
            </a:pPr>
            <a:r>
              <a:rPr lang="en-US" dirty="0"/>
              <a:t>Early prediction of heart disease can be done.</a:t>
            </a:r>
            <a:endParaRPr lang="en-US" dirty="0">
              <a:cs typeface="Calibri"/>
            </a:endParaRPr>
          </a:p>
          <a:p>
            <a:pPr marL="285750" indent="-285750">
              <a:lnSpc>
                <a:spcPct val="150000"/>
              </a:lnSpc>
              <a:buClr>
                <a:srgbClr val="C00000"/>
              </a:buClr>
              <a:buFont typeface="Arial" panose="020B0604020202020204" pitchFamily="34" charset="0"/>
              <a:buChar char="•"/>
            </a:pPr>
            <a:r>
              <a:rPr lang="en-US" dirty="0"/>
              <a:t>The cost of medication will be minimized.</a:t>
            </a:r>
            <a:endParaRPr lang="en-US" dirty="0">
              <a:cs typeface="Calibri"/>
            </a:endParaRPr>
          </a:p>
          <a:p>
            <a:pPr marL="285750" indent="-285750">
              <a:lnSpc>
                <a:spcPct val="150000"/>
              </a:lnSpc>
              <a:buClr>
                <a:srgbClr val="C00000"/>
              </a:buClr>
              <a:buFont typeface="Arial" panose="020B0604020202020204" pitchFamily="34" charset="0"/>
              <a:buChar char="•"/>
            </a:pPr>
            <a:r>
              <a:rPr lang="en-US" dirty="0"/>
              <a:t>Better performance.</a:t>
            </a:r>
            <a:endParaRPr lang="en-US" dirty="0">
              <a:cs typeface="Calibri"/>
            </a:endParaRPr>
          </a:p>
          <a:p>
            <a:pPr marL="285750" indent="-285750">
              <a:buClr>
                <a:srgbClr val="C00000"/>
              </a:buClr>
              <a:buFont typeface="Arial" panose="020B0604020202020204" pitchFamily="34" charset="0"/>
              <a:buChar char="•"/>
            </a:pPr>
            <a:endParaRPr lang="en-US" dirty="0">
              <a:cs typeface="Calibri"/>
            </a:endParaRPr>
          </a:p>
          <a:p>
            <a:pPr marL="285750" indent="-285750">
              <a:buClr>
                <a:srgbClr val="C00000"/>
              </a:buClr>
              <a:buFont typeface="Arial" panose="020B0604020202020204" pitchFamily="34" charset="0"/>
              <a:buChar char="•"/>
            </a:pPr>
            <a:endParaRPr lang="en-US" dirty="0"/>
          </a:p>
          <a:p>
            <a:pPr>
              <a:buClr>
                <a:srgbClr val="C00000"/>
              </a:buClr>
            </a:pPr>
            <a:r>
              <a:rPr lang="en-US" b="1" dirty="0">
                <a:solidFill>
                  <a:srgbClr val="C00000"/>
                </a:solidFill>
              </a:rPr>
              <a:t>DRAWBACKS</a:t>
            </a:r>
          </a:p>
          <a:p>
            <a:pPr marL="285750" indent="-285750">
              <a:buClr>
                <a:srgbClr val="C00000"/>
              </a:buClr>
              <a:buFont typeface="Arial" panose="020B0604020202020204" pitchFamily="34" charset="0"/>
              <a:buChar char="•"/>
            </a:pPr>
            <a:endParaRPr lang="en-US" b="1" dirty="0">
              <a:ea typeface="+mn-lt"/>
              <a:cs typeface="+mn-lt"/>
            </a:endParaRPr>
          </a:p>
          <a:p>
            <a:pPr marL="285750" indent="-285750">
              <a:buClr>
                <a:srgbClr val="C00000"/>
              </a:buClr>
              <a:buFont typeface="Arial" panose="020B0604020202020204" pitchFamily="34" charset="0"/>
              <a:buChar char="•"/>
            </a:pPr>
            <a:r>
              <a:rPr lang="en-US" dirty="0">
                <a:ea typeface="+mn-lt"/>
                <a:cs typeface="+mn-lt"/>
              </a:rPr>
              <a:t>Accuracy Issues because a computerized system alone does not ensure accuracy.</a:t>
            </a:r>
          </a:p>
          <a:p>
            <a:pPr marL="285750" indent="-285750">
              <a:lnSpc>
                <a:spcPct val="150000"/>
              </a:lnSpc>
              <a:buClr>
                <a:srgbClr val="C00000"/>
              </a:buClr>
              <a:buFont typeface="Arial" panose="020B0604020202020204" pitchFamily="34" charset="0"/>
              <a:buChar char="•"/>
            </a:pPr>
            <a:r>
              <a:rPr lang="en-US" dirty="0">
                <a:ea typeface="+mn-lt"/>
                <a:cs typeface="+mn-lt"/>
              </a:rPr>
              <a:t>The system is not fully automated, it needs data from user for full diagnosis.</a:t>
            </a:r>
            <a:endParaRPr lang="en-US" dirty="0">
              <a:cs typeface="Calibri"/>
            </a:endParaRPr>
          </a:p>
          <a:p>
            <a:pPr marL="285750" indent="-285750">
              <a:lnSpc>
                <a:spcPct val="150000"/>
              </a:lnSpc>
              <a:buClr>
                <a:srgbClr val="C00000"/>
              </a:buClr>
              <a:buFont typeface="Arial" panose="020B0604020202020204" pitchFamily="34" charset="0"/>
              <a:buChar char="•"/>
            </a:pPr>
            <a:r>
              <a:rPr lang="en-US" dirty="0">
                <a:cs typeface="Calibri"/>
              </a:rPr>
              <a:t>We need more data to accurately predict heart disease .</a:t>
            </a:r>
          </a:p>
          <a:p>
            <a:endParaRPr lang="en-US" dirty="0">
              <a:cs typeface="Calibri"/>
            </a:endParaRPr>
          </a:p>
          <a:p>
            <a:endParaRPr lang="en-US" b="1" dirty="0">
              <a:cs typeface="Calibri"/>
            </a:endParaRPr>
          </a:p>
          <a:p>
            <a:pPr marL="285750" indent="-285750">
              <a:buFont typeface="Arial" pitchFamily="34" charset="0"/>
              <a:buChar char="•"/>
            </a:pPr>
            <a:endParaRPr lang="en-US" dirty="0">
              <a:cs typeface="Calibri"/>
            </a:endParaRPr>
          </a:p>
        </p:txBody>
      </p:sp>
      <p:sp>
        <p:nvSpPr>
          <p:cNvPr id="7" name="Rectangle 6">
            <a:extLst>
              <a:ext uri="{FF2B5EF4-FFF2-40B4-BE49-F238E27FC236}">
                <a16:creationId xmlns:a16="http://schemas.microsoft.com/office/drawing/2014/main" id="{6E15F620-7F9B-4203-B8DF-A58A4B666510}"/>
              </a:ext>
            </a:extLst>
          </p:cNvPr>
          <p:cNvSpPr/>
          <p:nvPr/>
        </p:nvSpPr>
        <p:spPr>
          <a:xfrm flipV="1">
            <a:off x="0" y="6751250"/>
            <a:ext cx="12192000" cy="10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0261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76DDC54-49DE-4E83-83BB-CB4580F11995}"/>
              </a:ext>
            </a:extLst>
          </p:cNvPr>
          <p:cNvCxnSpPr>
            <a:cxnSpLocks/>
          </p:cNvCxnSpPr>
          <p:nvPr/>
        </p:nvCxnSpPr>
        <p:spPr>
          <a:xfrm flipV="1">
            <a:off x="691812" y="850396"/>
            <a:ext cx="11232122" cy="22302"/>
          </a:xfrm>
          <a:prstGeom prst="line">
            <a:avLst/>
          </a:prstGeom>
          <a:ln w="19050" cap="rnd">
            <a:solidFill>
              <a:srgbClr val="C00000"/>
            </a:solidFill>
            <a:beve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34864" y="399882"/>
            <a:ext cx="2308965" cy="461665"/>
          </a:xfrm>
          <a:prstGeom prst="rect">
            <a:avLst/>
          </a:prstGeom>
          <a:noFill/>
        </p:spPr>
        <p:txBody>
          <a:bodyPr wrap="none" rtlCol="0">
            <a:spAutoFit/>
          </a:bodyPr>
          <a:lstStyle/>
          <a:p>
            <a:r>
              <a:rPr lang="en-US" sz="2400" dirty="0"/>
              <a:t>14. CONCLUSION</a:t>
            </a:r>
            <a:endParaRPr lang="en-IN" sz="2400" dirty="0"/>
          </a:p>
        </p:txBody>
      </p:sp>
      <p:sp>
        <p:nvSpPr>
          <p:cNvPr id="3" name="TextBox 2"/>
          <p:cNvSpPr txBox="1"/>
          <p:nvPr/>
        </p:nvSpPr>
        <p:spPr>
          <a:xfrm>
            <a:off x="868571" y="1323212"/>
            <a:ext cx="10512791" cy="3693319"/>
          </a:xfrm>
          <a:prstGeom prst="rect">
            <a:avLst/>
          </a:prstGeom>
          <a:noFill/>
        </p:spPr>
        <p:txBody>
          <a:bodyPr wrap="square" lIns="91440" tIns="45720" rIns="91440" bIns="45720" rtlCol="0" anchor="t">
            <a:spAutoFit/>
          </a:bodyPr>
          <a:lstStyle/>
          <a:p>
            <a:pPr marL="285750" indent="-285750">
              <a:buClr>
                <a:srgbClr val="C00000"/>
              </a:buClr>
              <a:buFont typeface="Arial" panose="020B0604020202020204" pitchFamily="34" charset="0"/>
              <a:buChar char="•"/>
            </a:pPr>
            <a:r>
              <a:rPr lang="en-US" dirty="0">
                <a:cs typeface="Calibri"/>
              </a:rPr>
              <a:t>Different</a:t>
            </a:r>
            <a:r>
              <a:rPr lang="en-US" dirty="0">
                <a:ea typeface="+mn-lt"/>
                <a:cs typeface="+mn-lt"/>
              </a:rPr>
              <a:t> machine learning algorithms have been learnt and we discovered how several factors influence </a:t>
            </a:r>
            <a:r>
              <a:rPr lang="en-US" b="1" dirty="0">
                <a:ea typeface="+mn-lt"/>
                <a:cs typeface="+mn-lt"/>
              </a:rPr>
              <a:t>cardiovascular disease (CVD). </a:t>
            </a:r>
            <a:endParaRPr lang="en-US" b="1" dirty="0"/>
          </a:p>
          <a:p>
            <a:pPr marL="285750" indent="-285750">
              <a:buClr>
                <a:srgbClr val="C00000"/>
              </a:buClr>
              <a:buFont typeface="Arial" panose="020B0604020202020204" pitchFamily="34" charset="0"/>
              <a:buChar char="•"/>
            </a:pPr>
            <a:endParaRPr lang="en-US" dirty="0">
              <a:cs typeface="Calibri"/>
            </a:endParaRPr>
          </a:p>
          <a:p>
            <a:pPr marL="285750" indent="-285750">
              <a:buClr>
                <a:srgbClr val="C00000"/>
              </a:buClr>
              <a:buFont typeface="Arial" panose="020B0604020202020204" pitchFamily="34" charset="0"/>
              <a:buChar char="•"/>
            </a:pPr>
            <a:r>
              <a:rPr lang="en-US" dirty="0">
                <a:ea typeface="+mn-lt"/>
                <a:cs typeface="+mn-lt"/>
              </a:rPr>
              <a:t>We picked eight algorithms to test on a data set, and the results were excellent, and the methods were quite accurate in predicting heart disease. </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IN" dirty="0"/>
              <a:t>Some of the methods have low accuracies ,to improve accuracy, </a:t>
            </a:r>
            <a:r>
              <a:rPr lang="en-US" dirty="0"/>
              <a:t>we hope to require more data set because 1189 instances of data set are not sufficient to do </a:t>
            </a:r>
            <a:r>
              <a:rPr lang="en-IN" dirty="0"/>
              <a:t>an excellent job.</a:t>
            </a:r>
          </a:p>
          <a:p>
            <a:pPr marL="285750" indent="-285750">
              <a:buClr>
                <a:srgbClr val="C00000"/>
              </a:buClr>
              <a:buFont typeface="Arial" panose="020B0604020202020204" pitchFamily="34" charset="0"/>
              <a:buChar char="•"/>
            </a:pPr>
            <a:endParaRPr lang="en-IN" dirty="0"/>
          </a:p>
          <a:p>
            <a:pPr marL="285750" indent="-285750">
              <a:buClr>
                <a:srgbClr val="C00000"/>
              </a:buClr>
              <a:buFont typeface="Arial" panose="020B0604020202020204" pitchFamily="34" charset="0"/>
              <a:buChar char="•"/>
            </a:pPr>
            <a:r>
              <a:rPr lang="en-US" dirty="0">
                <a:cs typeface="Calibri"/>
              </a:rPr>
              <a:t>In the future,  </a:t>
            </a:r>
            <a:r>
              <a:rPr lang="en-US" dirty="0">
                <a:ea typeface="+mn-lt"/>
                <a:cs typeface="+mn-lt"/>
              </a:rPr>
              <a:t>We will try to improve our machine learning model</a:t>
            </a:r>
            <a:r>
              <a:rPr lang="en-US" dirty="0">
                <a:cs typeface="Calibri"/>
              </a:rPr>
              <a:t> by</a:t>
            </a:r>
            <a:r>
              <a:rPr lang="en-US" dirty="0">
                <a:ea typeface="+mn-lt"/>
                <a:cs typeface="+mn-lt"/>
              </a:rPr>
              <a:t> adding additional attributes so that we can </a:t>
            </a:r>
            <a:r>
              <a:rPr lang="en-US" dirty="0">
                <a:cs typeface="Calibri"/>
              </a:rPr>
              <a:t>precisely predict heart disease. </a:t>
            </a:r>
          </a:p>
          <a:p>
            <a:pPr marL="285750" indent="-285750">
              <a:buClr>
                <a:srgbClr val="C00000"/>
              </a:buClr>
              <a:buFont typeface="Arial" panose="020B0604020202020204" pitchFamily="34" charset="0"/>
              <a:buChar char="•"/>
            </a:pPr>
            <a:endParaRPr lang="en-US" dirty="0">
              <a:cs typeface="Calibri"/>
            </a:endParaRPr>
          </a:p>
          <a:p>
            <a:pPr marL="285750" indent="-285750">
              <a:buClr>
                <a:srgbClr val="C00000"/>
              </a:buClr>
              <a:buFont typeface="Arial" panose="020B0604020202020204" pitchFamily="34" charset="0"/>
              <a:buChar char="•"/>
            </a:pPr>
            <a:r>
              <a:rPr lang="en-US" dirty="0">
                <a:ea typeface="+mn-lt"/>
                <a:cs typeface="+mn-lt"/>
              </a:rPr>
              <a:t>We'll attempt to create a web application that we can use in real life.</a:t>
            </a:r>
            <a:endParaRPr lang="en-US" dirty="0">
              <a:cs typeface="Calibri"/>
            </a:endParaRPr>
          </a:p>
        </p:txBody>
      </p:sp>
      <p:sp>
        <p:nvSpPr>
          <p:cNvPr id="5" name="Rectangle 4">
            <a:extLst>
              <a:ext uri="{FF2B5EF4-FFF2-40B4-BE49-F238E27FC236}">
                <a16:creationId xmlns:a16="http://schemas.microsoft.com/office/drawing/2014/main" id="{A7FDFDF9-64D4-42EF-B4C4-DBC6C040DF5B}"/>
              </a:ext>
            </a:extLst>
          </p:cNvPr>
          <p:cNvSpPr/>
          <p:nvPr/>
        </p:nvSpPr>
        <p:spPr>
          <a:xfrm flipV="1">
            <a:off x="0" y="6751250"/>
            <a:ext cx="12192000" cy="10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1146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76DDC54-49DE-4E83-83BB-CB4580F11995}"/>
              </a:ext>
            </a:extLst>
          </p:cNvPr>
          <p:cNvCxnSpPr>
            <a:cxnSpLocks/>
          </p:cNvCxnSpPr>
          <p:nvPr/>
        </p:nvCxnSpPr>
        <p:spPr>
          <a:xfrm flipV="1">
            <a:off x="691812" y="850396"/>
            <a:ext cx="11232122" cy="22302"/>
          </a:xfrm>
          <a:prstGeom prst="line">
            <a:avLst/>
          </a:prstGeom>
          <a:ln w="19050" cap="rnd">
            <a:solidFill>
              <a:srgbClr val="C00000"/>
            </a:solidFill>
            <a:beve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91812" y="388731"/>
            <a:ext cx="2113977" cy="461665"/>
          </a:xfrm>
          <a:prstGeom prst="rect">
            <a:avLst/>
          </a:prstGeom>
          <a:noFill/>
        </p:spPr>
        <p:txBody>
          <a:bodyPr wrap="none" rtlCol="0">
            <a:spAutoFit/>
          </a:bodyPr>
          <a:lstStyle/>
          <a:p>
            <a:r>
              <a:rPr lang="en-US" sz="2400" dirty="0"/>
              <a:t>15. RESOURCES</a:t>
            </a:r>
            <a:endParaRPr lang="en-IN" sz="2400" dirty="0"/>
          </a:p>
        </p:txBody>
      </p:sp>
      <p:sp>
        <p:nvSpPr>
          <p:cNvPr id="2" name="TextBox 1">
            <a:extLst>
              <a:ext uri="{FF2B5EF4-FFF2-40B4-BE49-F238E27FC236}">
                <a16:creationId xmlns:a16="http://schemas.microsoft.com/office/drawing/2014/main" id="{6E358D5C-511F-427A-BC78-76326189448F}"/>
              </a:ext>
            </a:extLst>
          </p:cNvPr>
          <p:cNvSpPr txBox="1"/>
          <p:nvPr/>
        </p:nvSpPr>
        <p:spPr>
          <a:xfrm>
            <a:off x="698740" y="1216325"/>
            <a:ext cx="9385539" cy="29578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lnSpc>
                <a:spcPct val="150000"/>
              </a:lnSpc>
              <a:buFont typeface="Arial"/>
              <a:buChar char="•"/>
            </a:pPr>
            <a:r>
              <a:rPr lang="en-US">
                <a:ea typeface="+mn-lt"/>
                <a:cs typeface="+mn-lt"/>
                <a:hlinkClick r:id="rId3"/>
              </a:rPr>
              <a:t>https://www.ahajournals.org/doi/full/10.1161/CIRCULATIONAHA.114.008729</a:t>
            </a:r>
            <a:endParaRPr lang="en-US"/>
          </a:p>
          <a:p>
            <a:pPr marL="285750" indent="-285750">
              <a:lnSpc>
                <a:spcPct val="150000"/>
              </a:lnSpc>
              <a:buFont typeface="Arial"/>
              <a:buChar char="•"/>
            </a:pPr>
            <a:r>
              <a:rPr lang="en-US">
                <a:ea typeface="+mn-lt"/>
                <a:cs typeface="+mn-lt"/>
                <a:hlinkClick r:id="rId4"/>
              </a:rPr>
              <a:t>https://www.girodmedical.eu/colson-cardiopocket-cms-8-single-channel-portable-ecg.html</a:t>
            </a:r>
          </a:p>
          <a:p>
            <a:pPr marL="285750" indent="-285750">
              <a:lnSpc>
                <a:spcPct val="150000"/>
              </a:lnSpc>
              <a:buFont typeface="Arial"/>
              <a:buChar char="•"/>
            </a:pPr>
            <a:r>
              <a:rPr lang="en-US">
                <a:ea typeface="+mn-lt"/>
                <a:cs typeface="+mn-lt"/>
                <a:hlinkClick r:id="rId5"/>
              </a:rPr>
              <a:t>https://www.who.int/health-topics/cardiovascular-diseases#tab=tab_1</a:t>
            </a:r>
            <a:endParaRPr lang="en-US">
              <a:ea typeface="+mn-lt"/>
              <a:cs typeface="+mn-lt"/>
            </a:endParaRPr>
          </a:p>
          <a:p>
            <a:pPr marL="285750" indent="-285750">
              <a:lnSpc>
                <a:spcPct val="150000"/>
              </a:lnSpc>
              <a:buFont typeface="Arial"/>
              <a:buChar char="•"/>
            </a:pPr>
            <a:r>
              <a:rPr lang="en-US">
                <a:ea typeface="+mn-lt"/>
                <a:cs typeface="+mn-lt"/>
                <a:hlinkClick r:id="rId6"/>
              </a:rPr>
              <a:t>https://www.who.int/india/health-topics/cardiovascular-diseases</a:t>
            </a:r>
          </a:p>
          <a:p>
            <a:pPr marL="285750" indent="-285750">
              <a:lnSpc>
                <a:spcPct val="150000"/>
              </a:lnSpc>
              <a:buFont typeface="Arial"/>
              <a:buChar char="•"/>
            </a:pPr>
            <a:r>
              <a:rPr lang="en-US">
                <a:ea typeface="+mn-lt"/>
                <a:cs typeface="+mn-lt"/>
                <a:hlinkClick r:id="rId7"/>
              </a:rPr>
              <a:t>https://tools.acc.org/ascvd-risk-estimator-plus/#!/calculate/estimate/</a:t>
            </a:r>
          </a:p>
          <a:p>
            <a:pPr marL="285750" indent="-285750">
              <a:lnSpc>
                <a:spcPct val="150000"/>
              </a:lnSpc>
              <a:buFont typeface="Arial"/>
              <a:buChar char="•"/>
            </a:pPr>
            <a:endParaRPr lang="en-US">
              <a:ea typeface="+mn-lt"/>
              <a:cs typeface="+mn-lt"/>
            </a:endParaRPr>
          </a:p>
          <a:p>
            <a:pPr marL="285750" indent="-285750">
              <a:lnSpc>
                <a:spcPct val="150000"/>
              </a:lnSpc>
              <a:buFont typeface="Arial"/>
              <a:buChar char="•"/>
            </a:pPr>
            <a:endParaRPr lang="en-US">
              <a:ea typeface="+mn-lt"/>
              <a:cs typeface="+mn-lt"/>
            </a:endParaRPr>
          </a:p>
        </p:txBody>
      </p:sp>
      <p:sp>
        <p:nvSpPr>
          <p:cNvPr id="5" name="Rectangle 4">
            <a:extLst>
              <a:ext uri="{FF2B5EF4-FFF2-40B4-BE49-F238E27FC236}">
                <a16:creationId xmlns:a16="http://schemas.microsoft.com/office/drawing/2014/main" id="{9563BA83-563D-4524-92A9-1B1B3B5F6743}"/>
              </a:ext>
            </a:extLst>
          </p:cNvPr>
          <p:cNvSpPr/>
          <p:nvPr/>
        </p:nvSpPr>
        <p:spPr>
          <a:xfrm flipV="1">
            <a:off x="0" y="6751250"/>
            <a:ext cx="12192000" cy="10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0160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C9C693-0A17-43BC-A00D-3679D4D93281}"/>
              </a:ext>
            </a:extLst>
          </p:cNvPr>
          <p:cNvSpPr txBox="1"/>
          <p:nvPr/>
        </p:nvSpPr>
        <p:spPr>
          <a:xfrm>
            <a:off x="4363986" y="2705157"/>
            <a:ext cx="3464025" cy="830997"/>
          </a:xfrm>
          <a:prstGeom prst="rect">
            <a:avLst/>
          </a:prstGeom>
          <a:noFill/>
        </p:spPr>
        <p:txBody>
          <a:bodyPr wrap="none" rtlCol="0">
            <a:spAutoFit/>
          </a:bodyPr>
          <a:lstStyle/>
          <a:p>
            <a:pPr algn="ctr"/>
            <a:r>
              <a:rPr lang="en-US" sz="4800" kern="100" spc="300" dirty="0">
                <a:latin typeface="+mj-lt"/>
                <a:ea typeface="Roboto Thin" panose="02000000000000000000" pitchFamily="2" charset="0"/>
                <a:cs typeface="Open Sans" panose="020B0606030504020204" pitchFamily="34" charset="0"/>
              </a:rPr>
              <a:t>THANK YOU</a:t>
            </a:r>
          </a:p>
        </p:txBody>
      </p:sp>
      <p:cxnSp>
        <p:nvCxnSpPr>
          <p:cNvPr id="9" name="Straight Connector 8">
            <a:extLst>
              <a:ext uri="{FF2B5EF4-FFF2-40B4-BE49-F238E27FC236}">
                <a16:creationId xmlns:a16="http://schemas.microsoft.com/office/drawing/2014/main" id="{F8AABECC-3D54-4B0A-803C-613E1F875E15}"/>
              </a:ext>
            </a:extLst>
          </p:cNvPr>
          <p:cNvCxnSpPr>
            <a:cxnSpLocks/>
          </p:cNvCxnSpPr>
          <p:nvPr/>
        </p:nvCxnSpPr>
        <p:spPr>
          <a:xfrm>
            <a:off x="4536579" y="3662916"/>
            <a:ext cx="311884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9A6A88A-28F7-424D-BD0E-78D0E0D8BF8F}"/>
              </a:ext>
            </a:extLst>
          </p:cNvPr>
          <p:cNvSpPr/>
          <p:nvPr/>
        </p:nvSpPr>
        <p:spPr>
          <a:xfrm flipV="1">
            <a:off x="0" y="6751250"/>
            <a:ext cx="12192000" cy="10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50991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37">
            <a:extLst>
              <a:ext uri="{FF2B5EF4-FFF2-40B4-BE49-F238E27FC236}">
                <a16:creationId xmlns:a16="http://schemas.microsoft.com/office/drawing/2014/main" id="{5740E90C-BE98-405C-8C60-D27E3F5F4A04}"/>
              </a:ext>
            </a:extLst>
          </p:cNvPr>
          <p:cNvSpPr/>
          <p:nvPr/>
        </p:nvSpPr>
        <p:spPr>
          <a:xfrm>
            <a:off x="178961" y="460637"/>
            <a:ext cx="3647316" cy="461665"/>
          </a:xfrm>
          <a:prstGeom prst="rect">
            <a:avLst/>
          </a:prstGeom>
        </p:spPr>
        <p:txBody>
          <a:bodyPr wrap="square" anchor="ctr" anchorCtr="1">
            <a:spAutoFit/>
          </a:bodyPr>
          <a:lstStyle/>
          <a:p>
            <a:pPr fontAlgn="auto">
              <a:spcBef>
                <a:spcPts val="0"/>
              </a:spcBef>
              <a:spcAft>
                <a:spcPts val="0"/>
              </a:spcAft>
              <a:defRPr/>
            </a:pPr>
            <a:r>
              <a:rPr lang="en-US" altLang="zh-CN" sz="2400" dirty="0">
                <a:ea typeface="Roboto" panose="02000000000000000000" pitchFamily="2" charset="0"/>
                <a:sym typeface="微软雅黑" pitchFamily="34" charset="-122"/>
              </a:rPr>
              <a:t>1. INTRODUCTION</a:t>
            </a:r>
            <a:endParaRPr lang="en-US" altLang="zh-CN" sz="3200" dirty="0">
              <a:ea typeface="Roboto" panose="02000000000000000000" pitchFamily="2" charset="0"/>
              <a:sym typeface="微软雅黑" pitchFamily="34" charset="-122"/>
            </a:endParaRPr>
          </a:p>
        </p:txBody>
      </p:sp>
      <p:cxnSp>
        <p:nvCxnSpPr>
          <p:cNvPr id="11" name="Straight Connector 10">
            <a:extLst>
              <a:ext uri="{FF2B5EF4-FFF2-40B4-BE49-F238E27FC236}">
                <a16:creationId xmlns:a16="http://schemas.microsoft.com/office/drawing/2014/main" id="{476DDC54-49DE-4E83-83BB-CB4580F11995}"/>
              </a:ext>
            </a:extLst>
          </p:cNvPr>
          <p:cNvCxnSpPr>
            <a:cxnSpLocks/>
          </p:cNvCxnSpPr>
          <p:nvPr/>
        </p:nvCxnSpPr>
        <p:spPr>
          <a:xfrm>
            <a:off x="758283" y="969745"/>
            <a:ext cx="5502817" cy="0"/>
          </a:xfrm>
          <a:prstGeom prst="line">
            <a:avLst/>
          </a:prstGeom>
          <a:ln w="19050" cap="rnd">
            <a:solidFill>
              <a:srgbClr val="C00000"/>
            </a:solidFill>
            <a:beve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A65842E-78F8-4990-99BC-5489366DDAF4}"/>
              </a:ext>
            </a:extLst>
          </p:cNvPr>
          <p:cNvSpPr/>
          <p:nvPr/>
        </p:nvSpPr>
        <p:spPr>
          <a:xfrm>
            <a:off x="664068" y="1248021"/>
            <a:ext cx="5915152" cy="5463034"/>
          </a:xfrm>
          <a:prstGeom prst="rect">
            <a:avLst/>
          </a:prstGeom>
        </p:spPr>
        <p:txBody>
          <a:bodyPr wrap="square">
            <a:spAutoFit/>
          </a:bodyPr>
          <a:lstStyle/>
          <a:p>
            <a:pPr marL="342900" indent="-342900">
              <a:buClr>
                <a:srgbClr val="C00000"/>
              </a:buClr>
              <a:buFont typeface="Arial" panose="020B0604020202020204" pitchFamily="34" charset="0"/>
              <a:buChar char="•"/>
            </a:pPr>
            <a:r>
              <a:rPr lang="en-US" i="0" u="none" strike="noStrike" dirty="0">
                <a:solidFill>
                  <a:srgbClr val="000000"/>
                </a:solidFill>
                <a:effectLst/>
                <a:ea typeface="Roboto" panose="02000000000000000000" pitchFamily="2" charset="0"/>
              </a:rPr>
              <a:t>Cardiovascular diseases (CVDs) </a:t>
            </a:r>
            <a:r>
              <a:rPr lang="en-US" b="0" i="0" u="none" strike="noStrike" dirty="0">
                <a:solidFill>
                  <a:srgbClr val="000000"/>
                </a:solidFill>
                <a:effectLst/>
                <a:ea typeface="Roboto Light" panose="02000000000000000000" pitchFamily="2" charset="0"/>
              </a:rPr>
              <a:t>are the leading cause of death globally. </a:t>
            </a:r>
          </a:p>
          <a:p>
            <a:pPr marL="342900" indent="-342900">
              <a:buClr>
                <a:srgbClr val="C00000"/>
              </a:buClr>
              <a:buFont typeface="Arial" panose="020B0604020202020204" pitchFamily="34" charset="0"/>
              <a:buChar char="•"/>
            </a:pPr>
            <a:endParaRPr lang="en-US" sz="500" b="0" i="0" u="none" strike="noStrike" dirty="0">
              <a:solidFill>
                <a:srgbClr val="000000"/>
              </a:solidFill>
              <a:effectLst/>
              <a:ea typeface="Roboto Light" panose="02000000000000000000" pitchFamily="2" charset="0"/>
            </a:endParaRPr>
          </a:p>
          <a:p>
            <a:pPr marL="342900" indent="-342900">
              <a:buClr>
                <a:srgbClr val="C00000"/>
              </a:buClr>
              <a:buFont typeface="Arial" panose="020B0604020202020204" pitchFamily="34" charset="0"/>
              <a:buChar char="•"/>
            </a:pPr>
            <a:r>
              <a:rPr lang="en-US" i="0" dirty="0">
                <a:effectLst/>
                <a:ea typeface="Roboto Light" panose="02000000000000000000" pitchFamily="2" charset="0"/>
              </a:rPr>
              <a:t>An estimated </a:t>
            </a:r>
            <a:r>
              <a:rPr lang="en-US" i="0" dirty="0">
                <a:effectLst/>
                <a:ea typeface="Roboto" panose="02000000000000000000" pitchFamily="2" charset="0"/>
              </a:rPr>
              <a:t>17.9 million people died </a:t>
            </a:r>
            <a:r>
              <a:rPr lang="en-US" i="0" dirty="0">
                <a:effectLst/>
                <a:ea typeface="Roboto Light" panose="02000000000000000000" pitchFamily="2" charset="0"/>
              </a:rPr>
              <a:t>from CVDs in 2019, representing 32% of all global deaths.</a:t>
            </a:r>
          </a:p>
          <a:p>
            <a:pPr marL="342900" indent="-342900">
              <a:buClr>
                <a:srgbClr val="C00000"/>
              </a:buClr>
              <a:buFont typeface="Arial" panose="020B0604020202020204" pitchFamily="34" charset="0"/>
              <a:buChar char="•"/>
            </a:pPr>
            <a:endParaRPr lang="en-US" sz="700" i="0" dirty="0">
              <a:effectLst/>
              <a:ea typeface="Roboto Light" panose="02000000000000000000" pitchFamily="2" charset="0"/>
            </a:endParaRPr>
          </a:p>
          <a:p>
            <a:pPr marL="342900" indent="-342900">
              <a:buClr>
                <a:srgbClr val="C00000"/>
              </a:buClr>
              <a:buFont typeface="Arial" panose="020B0604020202020204" pitchFamily="34" charset="0"/>
              <a:buChar char="•"/>
            </a:pPr>
            <a:r>
              <a:rPr lang="en-US" dirty="0">
                <a:ea typeface="Roboto Light" panose="02000000000000000000" pitchFamily="2" charset="0"/>
              </a:rPr>
              <a:t>S</a:t>
            </a:r>
            <a:r>
              <a:rPr lang="en-US" i="0" dirty="0">
                <a:effectLst/>
                <a:ea typeface="Roboto Light" panose="02000000000000000000" pitchFamily="2" charset="0"/>
              </a:rPr>
              <a:t>everal different symptoms are associated with  heart disease, which makes it difficult to diagnose it quicker and better.</a:t>
            </a:r>
          </a:p>
          <a:p>
            <a:pPr marL="342900" indent="-342900">
              <a:buClr>
                <a:srgbClr val="C00000"/>
              </a:buClr>
              <a:buFont typeface="Arial" panose="020B0604020202020204" pitchFamily="34" charset="0"/>
              <a:buChar char="•"/>
            </a:pPr>
            <a:endParaRPr lang="en-US" sz="700" dirty="0">
              <a:ea typeface="Roboto Light" panose="02000000000000000000" pitchFamily="2" charset="0"/>
            </a:endParaRPr>
          </a:p>
          <a:p>
            <a:pPr marL="342900" indent="-342900">
              <a:buClr>
                <a:srgbClr val="C00000"/>
              </a:buClr>
              <a:buFont typeface="Arial" panose="020B0604020202020204" pitchFamily="34" charset="0"/>
              <a:buChar char="•"/>
            </a:pPr>
            <a:r>
              <a:rPr lang="en-US" i="0" dirty="0">
                <a:effectLst/>
                <a:ea typeface="Roboto Light" panose="02000000000000000000" pitchFamily="2" charset="0"/>
              </a:rPr>
              <a:t>Heart disease is also referred to as a </a:t>
            </a:r>
            <a:r>
              <a:rPr lang="en-US" i="0" dirty="0">
                <a:effectLst/>
                <a:ea typeface="Roboto" panose="02000000000000000000" pitchFamily="2" charset="0"/>
              </a:rPr>
              <a:t>”silent killer” </a:t>
            </a:r>
            <a:r>
              <a:rPr lang="en-US" i="0" dirty="0">
                <a:effectLst/>
                <a:ea typeface="Roboto Light" panose="02000000000000000000" pitchFamily="2" charset="0"/>
              </a:rPr>
              <a:t>because it causes death without causing noticeable symptoms.</a:t>
            </a:r>
          </a:p>
          <a:p>
            <a:pPr marL="342900" indent="-342900">
              <a:buClr>
                <a:srgbClr val="C00000"/>
              </a:buClr>
              <a:buFont typeface="Arial" panose="020B0604020202020204" pitchFamily="34" charset="0"/>
              <a:buChar char="•"/>
            </a:pPr>
            <a:endParaRPr lang="en-US" sz="600" i="0" dirty="0">
              <a:effectLst/>
              <a:ea typeface="Roboto Light" panose="02000000000000000000" pitchFamily="2" charset="0"/>
            </a:endParaRPr>
          </a:p>
          <a:p>
            <a:pPr marL="342900" indent="-342900">
              <a:buClr>
                <a:srgbClr val="C00000"/>
              </a:buClr>
              <a:buFont typeface="Arial" panose="020B0604020202020204" pitchFamily="34" charset="0"/>
              <a:buChar char="•"/>
            </a:pPr>
            <a:r>
              <a:rPr lang="en-US" i="0" dirty="0">
                <a:effectLst/>
                <a:ea typeface="Roboto Light" panose="02000000000000000000" pitchFamily="2" charset="0"/>
              </a:rPr>
              <a:t>Early detection of cardiac disease is critical for implementing lifestyle modifications in high-risk people and, as a result, reducing consequences.</a:t>
            </a:r>
          </a:p>
          <a:p>
            <a:pPr marL="342900" indent="-342900">
              <a:buClr>
                <a:srgbClr val="C00000"/>
              </a:buClr>
              <a:buFont typeface="Arial" panose="020B0604020202020204" pitchFamily="34" charset="0"/>
              <a:buChar char="•"/>
            </a:pPr>
            <a:endParaRPr lang="en-US" sz="700" dirty="0">
              <a:ea typeface="Roboto Light" panose="02000000000000000000" pitchFamily="2" charset="0"/>
            </a:endParaRPr>
          </a:p>
          <a:p>
            <a:pPr marL="342900" indent="-342900">
              <a:buClr>
                <a:srgbClr val="C00000"/>
              </a:buClr>
              <a:buFont typeface="Arial" panose="020B0604020202020204" pitchFamily="34" charset="0"/>
              <a:buChar char="•"/>
            </a:pPr>
            <a:r>
              <a:rPr lang="en-US" i="0" dirty="0">
                <a:effectLst/>
                <a:ea typeface="Roboto Light" panose="02000000000000000000" pitchFamily="2" charset="0"/>
              </a:rPr>
              <a:t>This project tries to predict future heart illness by evaluating patient data and using machine-learning algorithms to classify whether they have heart disease   or not.</a:t>
            </a:r>
          </a:p>
        </p:txBody>
      </p:sp>
      <p:pic>
        <p:nvPicPr>
          <p:cNvPr id="2050" name="Picture 2" descr="Cardiovascular Disease Infographic - World Heart Federation">
            <a:extLst>
              <a:ext uri="{FF2B5EF4-FFF2-40B4-BE49-F238E27FC236}">
                <a16:creationId xmlns:a16="http://schemas.microsoft.com/office/drawing/2014/main" id="{BF79E7D2-94DF-4B78-BA24-12A2C35547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612"/>
          <a:stretch/>
        </p:blipFill>
        <p:spPr bwMode="auto">
          <a:xfrm>
            <a:off x="6669356" y="432469"/>
            <a:ext cx="5237163" cy="5993062"/>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FA33BFC-0073-4CC3-9FB4-D7FBD8DC0DA9}"/>
              </a:ext>
            </a:extLst>
          </p:cNvPr>
          <p:cNvSpPr/>
          <p:nvPr/>
        </p:nvSpPr>
        <p:spPr>
          <a:xfrm flipV="1">
            <a:off x="0" y="6751250"/>
            <a:ext cx="12192000" cy="10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34941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37">
            <a:extLst>
              <a:ext uri="{FF2B5EF4-FFF2-40B4-BE49-F238E27FC236}">
                <a16:creationId xmlns:a16="http://schemas.microsoft.com/office/drawing/2014/main" id="{5740E90C-BE98-405C-8C60-D27E3F5F4A04}"/>
              </a:ext>
            </a:extLst>
          </p:cNvPr>
          <p:cNvSpPr/>
          <p:nvPr/>
        </p:nvSpPr>
        <p:spPr>
          <a:xfrm>
            <a:off x="178961" y="460637"/>
            <a:ext cx="2954856" cy="461665"/>
          </a:xfrm>
          <a:prstGeom prst="rect">
            <a:avLst/>
          </a:prstGeom>
        </p:spPr>
        <p:txBody>
          <a:bodyPr wrap="square" anchor="ctr" anchorCtr="1">
            <a:spAutoFit/>
          </a:bodyPr>
          <a:lstStyle/>
          <a:p>
            <a:pPr fontAlgn="auto">
              <a:spcBef>
                <a:spcPts val="0"/>
              </a:spcBef>
              <a:spcAft>
                <a:spcPts val="0"/>
              </a:spcAft>
              <a:defRPr/>
            </a:pPr>
            <a:r>
              <a:rPr lang="en-US" altLang="zh-CN" sz="2400" dirty="0">
                <a:ea typeface="Roboto" panose="02000000000000000000" pitchFamily="2" charset="0"/>
                <a:sym typeface="微软雅黑" pitchFamily="34" charset="-122"/>
              </a:rPr>
              <a:t>2. OBJECTIVE</a:t>
            </a:r>
            <a:endParaRPr lang="en-US" altLang="zh-CN" sz="3200" dirty="0">
              <a:ea typeface="Roboto" panose="02000000000000000000" pitchFamily="2" charset="0"/>
              <a:sym typeface="微软雅黑" pitchFamily="34" charset="-122"/>
            </a:endParaRPr>
          </a:p>
        </p:txBody>
      </p:sp>
      <p:cxnSp>
        <p:nvCxnSpPr>
          <p:cNvPr id="11" name="Straight Connector 10">
            <a:extLst>
              <a:ext uri="{FF2B5EF4-FFF2-40B4-BE49-F238E27FC236}">
                <a16:creationId xmlns:a16="http://schemas.microsoft.com/office/drawing/2014/main" id="{476DDC54-49DE-4E83-83BB-CB4580F11995}"/>
              </a:ext>
            </a:extLst>
          </p:cNvPr>
          <p:cNvCxnSpPr>
            <a:cxnSpLocks/>
          </p:cNvCxnSpPr>
          <p:nvPr/>
        </p:nvCxnSpPr>
        <p:spPr>
          <a:xfrm>
            <a:off x="758283" y="969745"/>
            <a:ext cx="10551868" cy="0"/>
          </a:xfrm>
          <a:prstGeom prst="line">
            <a:avLst/>
          </a:prstGeom>
          <a:ln w="19050" cap="rnd">
            <a:solidFill>
              <a:srgbClr val="C00000"/>
            </a:solidFill>
            <a:beve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A65842E-78F8-4990-99BC-5489366DDAF4}"/>
              </a:ext>
            </a:extLst>
          </p:cNvPr>
          <p:cNvSpPr/>
          <p:nvPr/>
        </p:nvSpPr>
        <p:spPr>
          <a:xfrm>
            <a:off x="664067" y="1248021"/>
            <a:ext cx="9731684" cy="5632311"/>
          </a:xfrm>
          <a:prstGeom prst="rect">
            <a:avLst/>
          </a:prstGeom>
        </p:spPr>
        <p:txBody>
          <a:bodyPr wrap="square">
            <a:spAutoFit/>
          </a:bodyPr>
          <a:lstStyle/>
          <a:p>
            <a:pPr marL="342900" indent="-342900">
              <a:buClr>
                <a:srgbClr val="C00000"/>
              </a:buClr>
              <a:buFont typeface="Arial" panose="020B0604020202020204" pitchFamily="34" charset="0"/>
              <a:buChar char="•"/>
            </a:pPr>
            <a:r>
              <a:rPr lang="en-US" i="0" u="none" strike="noStrike" dirty="0">
                <a:solidFill>
                  <a:srgbClr val="000000"/>
                </a:solidFill>
                <a:effectLst/>
                <a:ea typeface="Roboto" panose="02000000000000000000" pitchFamily="2" charset="0"/>
              </a:rPr>
              <a:t>The Heart Disease Prediction application is an end user support and online consultation project. </a:t>
            </a:r>
            <a:endParaRPr lang="en-US" dirty="0">
              <a:solidFill>
                <a:srgbClr val="000000"/>
              </a:solidFill>
              <a:ea typeface="Roboto" panose="02000000000000000000" pitchFamily="2" charset="0"/>
            </a:endParaRPr>
          </a:p>
          <a:p>
            <a:pPr marL="342900" indent="-342900">
              <a:buClr>
                <a:srgbClr val="C00000"/>
              </a:buClr>
              <a:buFont typeface="Arial" panose="020B0604020202020204" pitchFamily="34" charset="0"/>
              <a:buChar char="•"/>
            </a:pPr>
            <a:endParaRPr lang="en-US" dirty="0">
              <a:solidFill>
                <a:srgbClr val="000000"/>
              </a:solidFill>
              <a:ea typeface="Roboto" panose="02000000000000000000" pitchFamily="2" charset="0"/>
            </a:endParaRPr>
          </a:p>
          <a:p>
            <a:pPr marL="342900" indent="-342900">
              <a:buClr>
                <a:srgbClr val="C00000"/>
              </a:buClr>
              <a:buFont typeface="Arial" panose="020B0604020202020204" pitchFamily="34" charset="0"/>
              <a:buChar char="•"/>
            </a:pPr>
            <a:r>
              <a:rPr lang="en-US" dirty="0">
                <a:solidFill>
                  <a:srgbClr val="000000"/>
                </a:solidFill>
                <a:ea typeface="Roboto" panose="02000000000000000000" pitchFamily="2" charset="0"/>
              </a:rPr>
              <a:t>L</a:t>
            </a:r>
            <a:r>
              <a:rPr lang="en-US" i="0" u="none" strike="noStrike" dirty="0">
                <a:solidFill>
                  <a:srgbClr val="000000"/>
                </a:solidFill>
                <a:effectLst/>
                <a:ea typeface="Roboto" panose="02000000000000000000" pitchFamily="2" charset="0"/>
              </a:rPr>
              <a:t>ots of people living in village don't aware about the heart disease and if they are, they can't even afford the diagnostic charges.</a:t>
            </a:r>
            <a:endParaRPr lang="en-US" dirty="0">
              <a:solidFill>
                <a:srgbClr val="000000"/>
              </a:solidFill>
              <a:ea typeface="Roboto" panose="02000000000000000000" pitchFamily="2" charset="0"/>
            </a:endParaRPr>
          </a:p>
          <a:p>
            <a:pPr marL="342900" indent="-342900">
              <a:buClr>
                <a:srgbClr val="C00000"/>
              </a:buClr>
              <a:buFont typeface="Arial" panose="020B0604020202020204" pitchFamily="34" charset="0"/>
              <a:buChar char="•"/>
            </a:pPr>
            <a:endParaRPr lang="en-US" dirty="0">
              <a:solidFill>
                <a:srgbClr val="000000"/>
              </a:solidFill>
              <a:ea typeface="Roboto" panose="02000000000000000000" pitchFamily="2" charset="0"/>
            </a:endParaRPr>
          </a:p>
          <a:p>
            <a:pPr marL="342900" indent="-342900">
              <a:buClr>
                <a:srgbClr val="C00000"/>
              </a:buClr>
              <a:buFont typeface="Arial" panose="020B0604020202020204" pitchFamily="34" charset="0"/>
              <a:buChar char="•"/>
            </a:pPr>
            <a:r>
              <a:rPr lang="en-US" i="0" u="none" strike="noStrike" dirty="0">
                <a:solidFill>
                  <a:srgbClr val="000000"/>
                </a:solidFill>
                <a:effectLst/>
                <a:ea typeface="Roboto" panose="02000000000000000000" pitchFamily="2" charset="0"/>
              </a:rPr>
              <a:t>Here, we propose a web application that allows users to get instant guidance on their heart disease through an intelligent machine learning system online. </a:t>
            </a:r>
          </a:p>
          <a:p>
            <a:pPr marL="342900" indent="-342900">
              <a:buClr>
                <a:srgbClr val="C00000"/>
              </a:buClr>
              <a:buFont typeface="Arial" panose="020B0604020202020204" pitchFamily="34" charset="0"/>
              <a:buChar char="•"/>
            </a:pPr>
            <a:endParaRPr lang="en-US" i="0" u="none" strike="noStrike" dirty="0">
              <a:solidFill>
                <a:srgbClr val="000000"/>
              </a:solidFill>
              <a:effectLst/>
              <a:ea typeface="Roboto" panose="02000000000000000000" pitchFamily="2" charset="0"/>
            </a:endParaRPr>
          </a:p>
          <a:p>
            <a:pPr marL="342900" indent="-342900">
              <a:buClr>
                <a:srgbClr val="C00000"/>
              </a:buClr>
              <a:buFont typeface="Arial" panose="020B0604020202020204" pitchFamily="34" charset="0"/>
              <a:buChar char="•"/>
            </a:pPr>
            <a:r>
              <a:rPr lang="en-US" i="0" u="none" strike="noStrike" dirty="0">
                <a:solidFill>
                  <a:srgbClr val="000000"/>
                </a:solidFill>
                <a:effectLst/>
                <a:ea typeface="Roboto" panose="02000000000000000000" pitchFamily="2" charset="0"/>
              </a:rPr>
              <a:t>Using the machine learning and low-cost portable devices (such as portable glucometer, cholesterol, ECG, BP , etc.) we are trying to solve this problem with the early prediction of heart disease so everyone can take precaution and save their life.</a:t>
            </a:r>
          </a:p>
          <a:p>
            <a:pPr marL="342900" indent="-342900">
              <a:buClr>
                <a:srgbClr val="C00000"/>
              </a:buClr>
              <a:buFont typeface="Arial" panose="020B0604020202020204" pitchFamily="34" charset="0"/>
              <a:buChar char="•"/>
            </a:pPr>
            <a:endParaRPr lang="en-US" dirty="0">
              <a:solidFill>
                <a:srgbClr val="000000"/>
              </a:solidFill>
              <a:ea typeface="Roboto" panose="02000000000000000000" pitchFamily="2" charset="0"/>
            </a:endParaRPr>
          </a:p>
          <a:p>
            <a:pPr marL="342900" indent="-342900">
              <a:buClr>
                <a:srgbClr val="C00000"/>
              </a:buClr>
              <a:buFont typeface="Arial" panose="020B0604020202020204" pitchFamily="34" charset="0"/>
              <a:buChar char="•"/>
            </a:pPr>
            <a:r>
              <a:rPr lang="en-US" dirty="0">
                <a:solidFill>
                  <a:srgbClr val="000000"/>
                </a:solidFill>
                <a:ea typeface="Roboto" panose="02000000000000000000" pitchFamily="2" charset="0"/>
              </a:rPr>
              <a:t>Attributes such as Age, Sex, CP, Trestbps, Chol, FBS, Rest </a:t>
            </a:r>
            <a:r>
              <a:rPr lang="en-US" dirty="0" err="1">
                <a:solidFill>
                  <a:srgbClr val="000000"/>
                </a:solidFill>
                <a:ea typeface="Roboto" panose="02000000000000000000" pitchFamily="2" charset="0"/>
              </a:rPr>
              <a:t>ecg</a:t>
            </a:r>
            <a:r>
              <a:rPr lang="en-US" dirty="0">
                <a:solidFill>
                  <a:srgbClr val="000000"/>
                </a:solidFill>
                <a:ea typeface="Roboto" panose="02000000000000000000" pitchFamily="2" charset="0"/>
              </a:rPr>
              <a:t>, Thalach, Exang, Oldpeak and Slope are fed into the machine learning algorithms which is used to </a:t>
            </a:r>
            <a:r>
              <a:rPr lang="en-US" dirty="0" err="1">
                <a:solidFill>
                  <a:srgbClr val="000000"/>
                </a:solidFill>
                <a:ea typeface="Roboto" panose="02000000000000000000" pitchFamily="2" charset="0"/>
              </a:rPr>
              <a:t>predit</a:t>
            </a:r>
            <a:r>
              <a:rPr lang="en-US" dirty="0">
                <a:solidFill>
                  <a:srgbClr val="000000"/>
                </a:solidFill>
                <a:ea typeface="Roboto" panose="02000000000000000000" pitchFamily="2" charset="0"/>
              </a:rPr>
              <a:t> risk of heart attack in a person. </a:t>
            </a:r>
          </a:p>
          <a:p>
            <a:pPr>
              <a:buClr>
                <a:srgbClr val="C00000"/>
              </a:buClr>
            </a:pPr>
            <a:endParaRPr lang="en-US" dirty="0">
              <a:solidFill>
                <a:srgbClr val="000000"/>
              </a:solidFill>
              <a:ea typeface="Roboto" panose="02000000000000000000" pitchFamily="2" charset="0"/>
            </a:endParaRPr>
          </a:p>
          <a:p>
            <a:pPr marL="342900" indent="-342900">
              <a:buClr>
                <a:srgbClr val="C00000"/>
              </a:buClr>
              <a:buFont typeface="Arial" panose="020B0604020202020204" pitchFamily="34" charset="0"/>
              <a:buChar char="•"/>
            </a:pPr>
            <a:r>
              <a:rPr lang="en-US" i="0" u="none" strike="noStrike" dirty="0">
                <a:solidFill>
                  <a:srgbClr val="000000"/>
                </a:solidFill>
                <a:effectLst/>
                <a:ea typeface="Roboto" panose="02000000000000000000" pitchFamily="2" charset="0"/>
              </a:rPr>
              <a:t>Machine learning have ability to accurately predict that whether a person having heart disease or not and need cardiologist or not.</a:t>
            </a:r>
          </a:p>
          <a:p>
            <a:pPr marL="342900" indent="-342900">
              <a:buClr>
                <a:srgbClr val="C00000"/>
              </a:buClr>
              <a:buFont typeface="Arial" panose="020B0604020202020204" pitchFamily="34" charset="0"/>
              <a:buChar char="•"/>
            </a:pPr>
            <a:endParaRPr lang="en-US" dirty="0">
              <a:solidFill>
                <a:srgbClr val="000000"/>
              </a:solidFill>
              <a:ea typeface="Roboto" panose="02000000000000000000" pitchFamily="2" charset="0"/>
            </a:endParaRPr>
          </a:p>
          <a:p>
            <a:pPr marL="342900" indent="-342900">
              <a:buClr>
                <a:srgbClr val="C00000"/>
              </a:buClr>
              <a:buFont typeface="Arial" panose="020B0604020202020204" pitchFamily="34" charset="0"/>
              <a:buChar char="•"/>
            </a:pPr>
            <a:endParaRPr lang="en-US" i="0" dirty="0">
              <a:effectLst/>
              <a:ea typeface="Roboto Light" panose="02000000000000000000" pitchFamily="2" charset="0"/>
            </a:endParaRPr>
          </a:p>
        </p:txBody>
      </p:sp>
      <p:sp>
        <p:nvSpPr>
          <p:cNvPr id="2" name="Rectangle 1">
            <a:extLst>
              <a:ext uri="{FF2B5EF4-FFF2-40B4-BE49-F238E27FC236}">
                <a16:creationId xmlns:a16="http://schemas.microsoft.com/office/drawing/2014/main" id="{AFA33BFC-0073-4CC3-9FB4-D7FBD8DC0DA9}"/>
              </a:ext>
            </a:extLst>
          </p:cNvPr>
          <p:cNvSpPr/>
          <p:nvPr/>
        </p:nvSpPr>
        <p:spPr>
          <a:xfrm flipV="1">
            <a:off x="0" y="6751250"/>
            <a:ext cx="12192000" cy="10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936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37">
            <a:extLst>
              <a:ext uri="{FF2B5EF4-FFF2-40B4-BE49-F238E27FC236}">
                <a16:creationId xmlns:a16="http://schemas.microsoft.com/office/drawing/2014/main" id="{5740E90C-BE98-405C-8C60-D27E3F5F4A04}"/>
              </a:ext>
            </a:extLst>
          </p:cNvPr>
          <p:cNvSpPr/>
          <p:nvPr/>
        </p:nvSpPr>
        <p:spPr>
          <a:xfrm>
            <a:off x="66906" y="388731"/>
            <a:ext cx="3730394" cy="461665"/>
          </a:xfrm>
          <a:prstGeom prst="rect">
            <a:avLst/>
          </a:prstGeom>
        </p:spPr>
        <p:txBody>
          <a:bodyPr wrap="square" anchor="ctr" anchorCtr="1">
            <a:spAutoFit/>
          </a:bodyPr>
          <a:lstStyle/>
          <a:p>
            <a:pPr fontAlgn="auto">
              <a:spcBef>
                <a:spcPts val="0"/>
              </a:spcBef>
              <a:spcAft>
                <a:spcPts val="0"/>
              </a:spcAft>
              <a:defRPr/>
            </a:pPr>
            <a:r>
              <a:rPr lang="en-US" altLang="zh-CN" sz="2400" dirty="0">
                <a:ea typeface="Roboto" panose="02000000000000000000" pitchFamily="2" charset="0"/>
                <a:sym typeface="微软雅黑" pitchFamily="34" charset="-122"/>
              </a:rPr>
              <a:t>3. RISK FACTORS</a:t>
            </a:r>
            <a:endParaRPr lang="en-US" altLang="zh-CN" sz="3200" dirty="0">
              <a:ea typeface="Roboto" panose="02000000000000000000" pitchFamily="2" charset="0"/>
              <a:sym typeface="微软雅黑" pitchFamily="34" charset="-122"/>
            </a:endParaRPr>
          </a:p>
        </p:txBody>
      </p:sp>
      <p:cxnSp>
        <p:nvCxnSpPr>
          <p:cNvPr id="11" name="Straight Connector 10">
            <a:extLst>
              <a:ext uri="{FF2B5EF4-FFF2-40B4-BE49-F238E27FC236}">
                <a16:creationId xmlns:a16="http://schemas.microsoft.com/office/drawing/2014/main" id="{476DDC54-49DE-4E83-83BB-CB4580F11995}"/>
              </a:ext>
            </a:extLst>
          </p:cNvPr>
          <p:cNvCxnSpPr>
            <a:cxnSpLocks/>
          </p:cNvCxnSpPr>
          <p:nvPr/>
        </p:nvCxnSpPr>
        <p:spPr>
          <a:xfrm>
            <a:off x="691812" y="872698"/>
            <a:ext cx="6623388" cy="0"/>
          </a:xfrm>
          <a:prstGeom prst="line">
            <a:avLst/>
          </a:prstGeom>
          <a:ln w="19050" cap="rnd">
            <a:solidFill>
              <a:srgbClr val="C00000"/>
            </a:solidFill>
            <a:beve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A65842E-78F8-4990-99BC-5489366DDAF4}"/>
              </a:ext>
            </a:extLst>
          </p:cNvPr>
          <p:cNvSpPr/>
          <p:nvPr/>
        </p:nvSpPr>
        <p:spPr>
          <a:xfrm>
            <a:off x="820052" y="1011940"/>
            <a:ext cx="6366908" cy="5524589"/>
          </a:xfrm>
          <a:prstGeom prst="rect">
            <a:avLst/>
          </a:prstGeom>
        </p:spPr>
        <p:txBody>
          <a:bodyPr wrap="square">
            <a:spAutoFit/>
          </a:bodyPr>
          <a:lstStyle/>
          <a:p>
            <a:pPr>
              <a:buClr>
                <a:srgbClr val="C00000"/>
              </a:buClr>
            </a:pPr>
            <a:r>
              <a:rPr lang="en-US" b="1" i="0" u="none" strike="noStrike" dirty="0">
                <a:solidFill>
                  <a:srgbClr val="000000"/>
                </a:solidFill>
                <a:effectLst/>
                <a:ea typeface="Roboto" panose="02000000000000000000" pitchFamily="2" charset="0"/>
              </a:rPr>
              <a:t>Risk factors for developing heart disease include: </a:t>
            </a:r>
          </a:p>
          <a:p>
            <a:pPr marL="342900" indent="-342900">
              <a:buClr>
                <a:srgbClr val="C00000"/>
              </a:buClr>
              <a:buFont typeface="Arial" panose="020B0604020202020204" pitchFamily="34" charset="0"/>
              <a:buChar char="•"/>
            </a:pPr>
            <a:endParaRPr lang="en-US" sz="1100" b="0" i="0" u="none" strike="noStrike" dirty="0">
              <a:solidFill>
                <a:srgbClr val="000000"/>
              </a:solidFill>
              <a:effectLst/>
              <a:ea typeface="Roboto" panose="02000000000000000000" pitchFamily="2" charset="0"/>
            </a:endParaRPr>
          </a:p>
          <a:p>
            <a:pPr marL="342900" indent="-342900">
              <a:buClr>
                <a:srgbClr val="C00000"/>
              </a:buClr>
              <a:buFont typeface="Arial" panose="020B0604020202020204" pitchFamily="34" charset="0"/>
              <a:buChar char="•"/>
            </a:pPr>
            <a:r>
              <a:rPr lang="en-US" b="1" i="0" u="none" strike="noStrike" dirty="0">
                <a:solidFill>
                  <a:srgbClr val="000000"/>
                </a:solidFill>
                <a:effectLst/>
                <a:ea typeface="Roboto" panose="02000000000000000000" pitchFamily="2" charset="0"/>
              </a:rPr>
              <a:t>Age - </a:t>
            </a:r>
            <a:r>
              <a:rPr lang="en-US" b="0" i="0" u="none" strike="noStrike" dirty="0">
                <a:solidFill>
                  <a:srgbClr val="000000"/>
                </a:solidFill>
                <a:effectLst/>
                <a:ea typeface="Roboto Light" panose="02000000000000000000" pitchFamily="2" charset="0"/>
              </a:rPr>
              <a:t>Growing older increases your risk of damaged and narrowed arteries and a weakened or thickened heart muscle.</a:t>
            </a:r>
          </a:p>
          <a:p>
            <a:pPr marL="342900" indent="-342900">
              <a:buClr>
                <a:srgbClr val="C00000"/>
              </a:buClr>
              <a:buFont typeface="Arial" panose="020B0604020202020204" pitchFamily="34" charset="0"/>
              <a:buChar char="•"/>
            </a:pPr>
            <a:r>
              <a:rPr lang="en-US" b="1" i="0" u="none" strike="noStrike" dirty="0">
                <a:solidFill>
                  <a:srgbClr val="000000"/>
                </a:solidFill>
                <a:effectLst/>
                <a:ea typeface="Roboto" panose="02000000000000000000" pitchFamily="2" charset="0"/>
              </a:rPr>
              <a:t>Sex - </a:t>
            </a:r>
            <a:r>
              <a:rPr lang="en-US" b="0" i="0" u="none" strike="noStrike" dirty="0">
                <a:solidFill>
                  <a:srgbClr val="000000"/>
                </a:solidFill>
                <a:effectLst/>
                <a:ea typeface="Roboto Light" panose="02000000000000000000" pitchFamily="2" charset="0"/>
              </a:rPr>
              <a:t>Men are generally at greater risk of heart disease. The risk for women increases after menopause.</a:t>
            </a:r>
          </a:p>
          <a:p>
            <a:pPr marL="342900" indent="-342900">
              <a:buClr>
                <a:srgbClr val="C00000"/>
              </a:buClr>
              <a:buFont typeface="Arial" panose="020B0604020202020204" pitchFamily="34" charset="0"/>
              <a:buChar char="•"/>
            </a:pPr>
            <a:r>
              <a:rPr lang="en-US" b="1" i="0" u="none" strike="noStrike" dirty="0">
                <a:solidFill>
                  <a:srgbClr val="000000"/>
                </a:solidFill>
                <a:effectLst/>
                <a:ea typeface="Roboto" panose="02000000000000000000" pitchFamily="2" charset="0"/>
              </a:rPr>
              <a:t>Family history - </a:t>
            </a:r>
            <a:r>
              <a:rPr lang="en-US" b="0" i="0" u="none" strike="noStrike" dirty="0">
                <a:solidFill>
                  <a:srgbClr val="000000"/>
                </a:solidFill>
                <a:effectLst/>
                <a:ea typeface="Roboto Light" panose="02000000000000000000" pitchFamily="2" charset="0"/>
              </a:rPr>
              <a:t>A family history of heart disease increases your risk of coronary artery disease.</a:t>
            </a:r>
          </a:p>
          <a:p>
            <a:pPr marL="342900" indent="-342900">
              <a:buClr>
                <a:srgbClr val="C00000"/>
              </a:buClr>
              <a:buFont typeface="Arial" panose="020B0604020202020204" pitchFamily="34" charset="0"/>
              <a:buChar char="•"/>
            </a:pPr>
            <a:r>
              <a:rPr lang="en-US" b="1" i="0" u="none" strike="noStrike" dirty="0">
                <a:solidFill>
                  <a:srgbClr val="000000"/>
                </a:solidFill>
                <a:effectLst/>
                <a:ea typeface="Roboto" panose="02000000000000000000" pitchFamily="2" charset="0"/>
              </a:rPr>
              <a:t>Smoking - </a:t>
            </a:r>
            <a:r>
              <a:rPr lang="en-US" b="0" i="0" u="none" strike="noStrike" dirty="0">
                <a:solidFill>
                  <a:srgbClr val="000000"/>
                </a:solidFill>
                <a:effectLst/>
                <a:ea typeface="Roboto Light" panose="02000000000000000000" pitchFamily="2" charset="0"/>
              </a:rPr>
              <a:t>Heart attacks are more common in smokers than in nonsmokers.</a:t>
            </a:r>
          </a:p>
          <a:p>
            <a:pPr marL="342900" indent="-342900">
              <a:buClr>
                <a:srgbClr val="C00000"/>
              </a:buClr>
              <a:buFont typeface="Arial" panose="020B0604020202020204" pitchFamily="34" charset="0"/>
              <a:buChar char="•"/>
            </a:pPr>
            <a:r>
              <a:rPr lang="en-US" b="1" i="0" dirty="0">
                <a:effectLst/>
                <a:ea typeface="Roboto" panose="02000000000000000000" pitchFamily="2" charset="0"/>
              </a:rPr>
              <a:t>Diabetes - </a:t>
            </a:r>
            <a:r>
              <a:rPr lang="en-US" i="0" dirty="0">
                <a:effectLst/>
                <a:ea typeface="Roboto Light" panose="02000000000000000000" pitchFamily="2" charset="0"/>
              </a:rPr>
              <a:t>Diabetes increases your risk of heart disease. Both conditions share similar risk factors, such as obesity and high blood pressure.</a:t>
            </a:r>
          </a:p>
          <a:p>
            <a:pPr marL="342900" indent="-342900">
              <a:buClr>
                <a:srgbClr val="C00000"/>
              </a:buClr>
              <a:buFont typeface="Arial" panose="020B0604020202020204" pitchFamily="34" charset="0"/>
              <a:buChar char="•"/>
            </a:pPr>
            <a:r>
              <a:rPr lang="en-US" b="1" i="0" dirty="0">
                <a:effectLst/>
                <a:ea typeface="Roboto" panose="02000000000000000000" pitchFamily="2" charset="0"/>
              </a:rPr>
              <a:t>High blood cholesterol levels - </a:t>
            </a:r>
            <a:r>
              <a:rPr lang="en-US" i="0" dirty="0">
                <a:effectLst/>
                <a:ea typeface="Roboto Light" panose="02000000000000000000" pitchFamily="2" charset="0"/>
              </a:rPr>
              <a:t>High levels of cholesterol in your blood can increase the risk of plaque formation and atherosclerosis.</a:t>
            </a:r>
          </a:p>
          <a:p>
            <a:pPr marL="342900" indent="-342900">
              <a:buClr>
                <a:srgbClr val="C00000"/>
              </a:buClr>
              <a:buFont typeface="Arial" panose="020B0604020202020204" pitchFamily="34" charset="0"/>
              <a:buChar char="•"/>
            </a:pPr>
            <a:r>
              <a:rPr lang="en-US" b="1" i="0" dirty="0">
                <a:effectLst/>
                <a:ea typeface="Roboto" panose="02000000000000000000" pitchFamily="2" charset="0"/>
              </a:rPr>
              <a:t>Obesity - </a:t>
            </a:r>
            <a:r>
              <a:rPr lang="en-US" i="0" dirty="0">
                <a:effectLst/>
                <a:ea typeface="Roboto Light" panose="02000000000000000000" pitchFamily="2" charset="0"/>
              </a:rPr>
              <a:t>Excess weight typically worsens other heart disease risk factors.</a:t>
            </a:r>
          </a:p>
          <a:p>
            <a:pPr marL="342900" indent="-342900">
              <a:buClr>
                <a:srgbClr val="C00000"/>
              </a:buClr>
              <a:buFont typeface="Arial" panose="020B0604020202020204" pitchFamily="34" charset="0"/>
              <a:buChar char="•"/>
            </a:pPr>
            <a:r>
              <a:rPr lang="en-US" b="1" i="0" dirty="0">
                <a:effectLst/>
                <a:ea typeface="Roboto" panose="02000000000000000000" pitchFamily="2" charset="0"/>
              </a:rPr>
              <a:t>Stress - </a:t>
            </a:r>
            <a:r>
              <a:rPr lang="en-US" i="0" dirty="0">
                <a:effectLst/>
                <a:ea typeface="Roboto Light" panose="02000000000000000000" pitchFamily="2" charset="0"/>
              </a:rPr>
              <a:t>Unrelieved stress may damage your arteries and worsen other risk factors for heart disease.</a:t>
            </a:r>
          </a:p>
        </p:txBody>
      </p:sp>
      <p:pic>
        <p:nvPicPr>
          <p:cNvPr id="3074" name="Picture 2" descr="Cardiac Risk Factors">
            <a:extLst>
              <a:ext uri="{FF2B5EF4-FFF2-40B4-BE49-F238E27FC236}">
                <a16:creationId xmlns:a16="http://schemas.microsoft.com/office/drawing/2014/main" id="{D7AA5CC4-0537-4A53-BD43-F2A783450C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 b="2095"/>
          <a:stretch/>
        </p:blipFill>
        <p:spPr bwMode="auto">
          <a:xfrm>
            <a:off x="7659766" y="648169"/>
            <a:ext cx="4116276" cy="5999256"/>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D64617A-B2A0-4871-9315-F886F87C5081}"/>
              </a:ext>
            </a:extLst>
          </p:cNvPr>
          <p:cNvSpPr/>
          <p:nvPr/>
        </p:nvSpPr>
        <p:spPr>
          <a:xfrm flipV="1">
            <a:off x="0" y="6751250"/>
            <a:ext cx="12192000" cy="10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7214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37">
            <a:extLst>
              <a:ext uri="{FF2B5EF4-FFF2-40B4-BE49-F238E27FC236}">
                <a16:creationId xmlns:a16="http://schemas.microsoft.com/office/drawing/2014/main" id="{5740E90C-BE98-405C-8C60-D27E3F5F4A04}"/>
              </a:ext>
            </a:extLst>
          </p:cNvPr>
          <p:cNvSpPr/>
          <p:nvPr/>
        </p:nvSpPr>
        <p:spPr>
          <a:xfrm>
            <a:off x="518090" y="398757"/>
            <a:ext cx="2057842" cy="461665"/>
          </a:xfrm>
          <a:prstGeom prst="rect">
            <a:avLst/>
          </a:prstGeom>
        </p:spPr>
        <p:txBody>
          <a:bodyPr wrap="square" anchor="ctr" anchorCtr="1">
            <a:spAutoFit/>
          </a:bodyPr>
          <a:lstStyle/>
          <a:p>
            <a:pPr fontAlgn="auto">
              <a:spcBef>
                <a:spcPts val="0"/>
              </a:spcBef>
              <a:spcAft>
                <a:spcPts val="0"/>
              </a:spcAft>
              <a:defRPr/>
            </a:pPr>
            <a:r>
              <a:rPr lang="en-US" altLang="zh-CN" sz="2400" dirty="0">
                <a:ea typeface="Roboto" panose="02000000000000000000" pitchFamily="2" charset="0"/>
                <a:sym typeface="微软雅黑" pitchFamily="34" charset="-122"/>
              </a:rPr>
              <a:t>4 DATASET</a:t>
            </a:r>
            <a:endParaRPr lang="en-US" altLang="zh-CN" sz="3200" dirty="0">
              <a:ea typeface="Roboto" panose="02000000000000000000" pitchFamily="2" charset="0"/>
              <a:sym typeface="微软雅黑" pitchFamily="34" charset="-122"/>
            </a:endParaRPr>
          </a:p>
        </p:txBody>
      </p:sp>
      <p:cxnSp>
        <p:nvCxnSpPr>
          <p:cNvPr id="11" name="Straight Connector 10">
            <a:extLst>
              <a:ext uri="{FF2B5EF4-FFF2-40B4-BE49-F238E27FC236}">
                <a16:creationId xmlns:a16="http://schemas.microsoft.com/office/drawing/2014/main" id="{476DDC54-49DE-4E83-83BB-CB4580F11995}"/>
              </a:ext>
            </a:extLst>
          </p:cNvPr>
          <p:cNvCxnSpPr>
            <a:cxnSpLocks/>
          </p:cNvCxnSpPr>
          <p:nvPr/>
        </p:nvCxnSpPr>
        <p:spPr>
          <a:xfrm flipV="1">
            <a:off x="691812" y="850396"/>
            <a:ext cx="11232122" cy="22302"/>
          </a:xfrm>
          <a:prstGeom prst="line">
            <a:avLst/>
          </a:prstGeom>
          <a:ln w="19050" cap="rnd">
            <a:solidFill>
              <a:srgbClr val="C00000"/>
            </a:solidFill>
            <a:beve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A65842E-78F8-4990-99BC-5489366DDAF4}"/>
              </a:ext>
            </a:extLst>
          </p:cNvPr>
          <p:cNvSpPr/>
          <p:nvPr/>
        </p:nvSpPr>
        <p:spPr>
          <a:xfrm>
            <a:off x="788322" y="1089037"/>
            <a:ext cx="9069356" cy="5232202"/>
          </a:xfrm>
          <a:prstGeom prst="rect">
            <a:avLst/>
          </a:prstGeom>
        </p:spPr>
        <p:txBody>
          <a:bodyPr wrap="square" lIns="91440" tIns="45720" rIns="91440" bIns="45720" anchor="t">
            <a:spAutoFit/>
          </a:bodyPr>
          <a:lstStyle/>
          <a:p>
            <a:pPr>
              <a:buClr>
                <a:srgbClr val="C00000"/>
              </a:buClr>
            </a:pPr>
            <a:r>
              <a:rPr lang="en-US" b="1" i="0" u="none" strike="noStrike" dirty="0">
                <a:solidFill>
                  <a:srgbClr val="000000"/>
                </a:solidFill>
                <a:effectLst/>
                <a:ea typeface="Roboto" panose="02000000000000000000" pitchFamily="2" charset="0"/>
              </a:rPr>
              <a:t>This dataset consists of 12 attributes and 3235 rows.</a:t>
            </a:r>
            <a:endParaRPr lang="en-US" b="1" dirty="0">
              <a:cs typeface="Calibri"/>
            </a:endParaRPr>
          </a:p>
          <a:p>
            <a:pPr>
              <a:buClr>
                <a:srgbClr val="C00000"/>
              </a:buClr>
            </a:pPr>
            <a:endParaRPr lang="en-US" sz="1200" b="0" i="0" u="none" strike="noStrike" dirty="0">
              <a:solidFill>
                <a:srgbClr val="000000"/>
              </a:solidFill>
              <a:effectLst/>
              <a:ea typeface="Roboto" panose="02000000000000000000" pitchFamily="2" charset="0"/>
            </a:endParaRPr>
          </a:p>
          <a:p>
            <a:pPr marL="342900" indent="-342900">
              <a:buClr>
                <a:srgbClr val="C00000"/>
              </a:buClr>
              <a:buFont typeface="Arial" panose="020B0604020202020204" pitchFamily="34" charset="0"/>
              <a:buChar char="•"/>
            </a:pPr>
            <a:r>
              <a:rPr lang="en-US" b="1" dirty="0">
                <a:ea typeface="Roboto Light" panose="02000000000000000000" pitchFamily="2" charset="0"/>
              </a:rPr>
              <a:t>Age: </a:t>
            </a:r>
            <a:r>
              <a:rPr lang="en-US" dirty="0">
                <a:ea typeface="Roboto Light" panose="02000000000000000000" pitchFamily="2" charset="0"/>
              </a:rPr>
              <a:t>represent the age of a person.</a:t>
            </a:r>
          </a:p>
          <a:p>
            <a:pPr marL="342900" indent="-342900">
              <a:buClr>
                <a:srgbClr val="C00000"/>
              </a:buClr>
              <a:buFont typeface="Arial" panose="020B0604020202020204" pitchFamily="34" charset="0"/>
              <a:buChar char="•"/>
            </a:pPr>
            <a:endParaRPr lang="en-US" sz="700" dirty="0">
              <a:ea typeface="Roboto Light" panose="02000000000000000000" pitchFamily="2" charset="0"/>
            </a:endParaRPr>
          </a:p>
          <a:p>
            <a:pPr marL="342900" indent="-342900">
              <a:buClr>
                <a:srgbClr val="C00000"/>
              </a:buClr>
              <a:buFont typeface="Arial" panose="020B0604020202020204" pitchFamily="34" charset="0"/>
              <a:buChar char="•"/>
            </a:pPr>
            <a:r>
              <a:rPr lang="en-US" b="1" dirty="0">
                <a:ea typeface="Roboto Light" panose="02000000000000000000" pitchFamily="2" charset="0"/>
              </a:rPr>
              <a:t>Sex: </a:t>
            </a:r>
            <a:r>
              <a:rPr lang="en-US" dirty="0">
                <a:ea typeface="Roboto Light" panose="02000000000000000000" pitchFamily="2" charset="0"/>
              </a:rPr>
              <a:t>describe the gender of person.</a:t>
            </a:r>
          </a:p>
          <a:p>
            <a:pPr>
              <a:buClr>
                <a:srgbClr val="C00000"/>
              </a:buClr>
            </a:pPr>
            <a:r>
              <a:rPr lang="en-US" dirty="0">
                <a:ea typeface="Roboto Light" panose="02000000000000000000" pitchFamily="2" charset="0"/>
              </a:rPr>
              <a:t>      (0-Female, 1-Male)</a:t>
            </a:r>
          </a:p>
          <a:p>
            <a:pPr>
              <a:buClr>
                <a:srgbClr val="C00000"/>
              </a:buClr>
            </a:pPr>
            <a:endParaRPr lang="en-US" sz="700" dirty="0">
              <a:ea typeface="Roboto Light" panose="02000000000000000000" pitchFamily="2" charset="0"/>
            </a:endParaRPr>
          </a:p>
          <a:p>
            <a:pPr marL="342900" indent="-342900">
              <a:buClr>
                <a:srgbClr val="C00000"/>
              </a:buClr>
              <a:buFont typeface="Arial" panose="020B0604020202020204" pitchFamily="34" charset="0"/>
              <a:buChar char="•"/>
            </a:pPr>
            <a:r>
              <a:rPr lang="en-US" b="1" dirty="0">
                <a:ea typeface="Roboto Light" panose="02000000000000000000" pitchFamily="2" charset="0"/>
              </a:rPr>
              <a:t>CP: </a:t>
            </a:r>
            <a:r>
              <a:rPr lang="en-US" dirty="0">
                <a:ea typeface="Roboto Light" panose="02000000000000000000" pitchFamily="2" charset="0"/>
              </a:rPr>
              <a:t>represents the severity of chest pain patient</a:t>
            </a:r>
          </a:p>
          <a:p>
            <a:pPr>
              <a:buClr>
                <a:srgbClr val="C00000"/>
              </a:buClr>
            </a:pPr>
            <a:r>
              <a:rPr lang="en-US" dirty="0">
                <a:ea typeface="Roboto Light" panose="02000000000000000000" pitchFamily="2" charset="0"/>
              </a:rPr>
              <a:t>       is suffering.</a:t>
            </a:r>
          </a:p>
          <a:p>
            <a:pPr>
              <a:buClr>
                <a:srgbClr val="C00000"/>
              </a:buClr>
            </a:pPr>
            <a:endParaRPr lang="en-US" sz="700" dirty="0">
              <a:ea typeface="Roboto Light" panose="02000000000000000000" pitchFamily="2" charset="0"/>
            </a:endParaRPr>
          </a:p>
          <a:p>
            <a:pPr marL="342900" indent="-342900">
              <a:buClr>
                <a:srgbClr val="C00000"/>
              </a:buClr>
              <a:buFont typeface="Arial" panose="020B0604020202020204" pitchFamily="34" charset="0"/>
              <a:buChar char="•"/>
            </a:pPr>
            <a:r>
              <a:rPr lang="en-US" b="1" dirty="0">
                <a:ea typeface="Roboto Light"/>
              </a:rPr>
              <a:t>Trestbps: </a:t>
            </a:r>
            <a:r>
              <a:rPr lang="en-US" dirty="0">
                <a:ea typeface="Roboto Light"/>
              </a:rPr>
              <a:t>resting systolic blood pressure.</a:t>
            </a:r>
          </a:p>
          <a:p>
            <a:pPr marL="342900" indent="-342900">
              <a:buClr>
                <a:srgbClr val="C00000"/>
              </a:buClr>
              <a:buFont typeface="Arial" panose="020B0604020202020204" pitchFamily="34" charset="0"/>
              <a:buChar char="•"/>
            </a:pPr>
            <a:endParaRPr lang="en-US" sz="700" dirty="0">
              <a:ea typeface="Roboto Light"/>
            </a:endParaRPr>
          </a:p>
          <a:p>
            <a:pPr marL="342900" indent="-342900">
              <a:buClr>
                <a:srgbClr val="C00000"/>
              </a:buClr>
              <a:buFont typeface="Arial" panose="020B0604020202020204" pitchFamily="34" charset="0"/>
              <a:buChar char="•"/>
            </a:pPr>
            <a:r>
              <a:rPr lang="en-US" b="1" dirty="0">
                <a:ea typeface="Roboto Light" panose="02000000000000000000" pitchFamily="2" charset="0"/>
              </a:rPr>
              <a:t>Chol: </a:t>
            </a:r>
            <a:r>
              <a:rPr lang="en-US" dirty="0">
                <a:ea typeface="Roboto Light" panose="02000000000000000000" pitchFamily="2" charset="0"/>
              </a:rPr>
              <a:t>It shows the cholesterol level of the patient.</a:t>
            </a:r>
          </a:p>
          <a:p>
            <a:pPr marL="342900" indent="-342900">
              <a:buClr>
                <a:srgbClr val="C00000"/>
              </a:buClr>
              <a:buFont typeface="Arial" panose="020B0604020202020204" pitchFamily="34" charset="0"/>
              <a:buChar char="•"/>
            </a:pPr>
            <a:endParaRPr lang="en-US" sz="700" dirty="0">
              <a:ea typeface="Roboto Light" panose="02000000000000000000" pitchFamily="2" charset="0"/>
            </a:endParaRPr>
          </a:p>
          <a:p>
            <a:pPr marL="342900" indent="-342900">
              <a:buClr>
                <a:srgbClr val="C00000"/>
              </a:buClr>
              <a:buFont typeface="Arial" panose="020B0604020202020204" pitchFamily="34" charset="0"/>
              <a:buChar char="•"/>
            </a:pPr>
            <a:r>
              <a:rPr lang="en-US" b="1" dirty="0">
                <a:ea typeface="Roboto Light" panose="02000000000000000000" pitchFamily="2" charset="0"/>
              </a:rPr>
              <a:t>FBS: </a:t>
            </a:r>
            <a:r>
              <a:rPr lang="en-US" dirty="0">
                <a:ea typeface="Roboto Light" panose="02000000000000000000" pitchFamily="2" charset="0"/>
              </a:rPr>
              <a:t>It represent the fasting blood sugar in the patient.</a:t>
            </a:r>
          </a:p>
          <a:p>
            <a:pPr marL="342900" indent="-342900">
              <a:buClr>
                <a:srgbClr val="C00000"/>
              </a:buClr>
              <a:buFont typeface="Arial" panose="020B0604020202020204" pitchFamily="34" charset="0"/>
              <a:buChar char="•"/>
            </a:pPr>
            <a:endParaRPr lang="en-US" sz="700" dirty="0">
              <a:ea typeface="Roboto Light" panose="02000000000000000000" pitchFamily="2" charset="0"/>
            </a:endParaRPr>
          </a:p>
          <a:p>
            <a:pPr marL="342900" indent="-342900">
              <a:buClr>
                <a:srgbClr val="C00000"/>
              </a:buClr>
              <a:buFont typeface="Arial" panose="020B0604020202020204" pitchFamily="34" charset="0"/>
              <a:buChar char="•"/>
            </a:pPr>
            <a:r>
              <a:rPr lang="en-US" b="1" i="0" dirty="0">
                <a:effectLst/>
                <a:ea typeface="Roboto Light"/>
              </a:rPr>
              <a:t>Restecg: </a:t>
            </a:r>
            <a:r>
              <a:rPr lang="en-US" i="0" dirty="0">
                <a:effectLst/>
                <a:ea typeface="Roboto Light"/>
              </a:rPr>
              <a:t>resting electrocardiograph results.</a:t>
            </a:r>
          </a:p>
          <a:p>
            <a:pPr marL="342900" indent="-342900">
              <a:buClr>
                <a:srgbClr val="C00000"/>
              </a:buClr>
              <a:buFont typeface="Arial" panose="020B0604020202020204" pitchFamily="34" charset="0"/>
              <a:buChar char="•"/>
            </a:pPr>
            <a:endParaRPr lang="en-US" sz="700" i="0" dirty="0">
              <a:effectLst/>
              <a:ea typeface="Roboto Light"/>
            </a:endParaRPr>
          </a:p>
          <a:p>
            <a:pPr marL="342900" indent="-342900">
              <a:buClr>
                <a:srgbClr val="C00000"/>
              </a:buClr>
              <a:buFont typeface="Arial" panose="020B0604020202020204" pitchFamily="34" charset="0"/>
              <a:buChar char="•"/>
            </a:pPr>
            <a:r>
              <a:rPr lang="en-US" b="1" i="0" dirty="0">
                <a:effectLst/>
                <a:ea typeface="Roboto Light"/>
              </a:rPr>
              <a:t>Thalach: </a:t>
            </a:r>
            <a:r>
              <a:rPr lang="en-US" i="0" dirty="0">
                <a:effectLst/>
                <a:ea typeface="Roboto Light"/>
              </a:rPr>
              <a:t>shows the max heartbeat of patient.</a:t>
            </a:r>
          </a:p>
          <a:p>
            <a:pPr marL="342900" indent="-342900">
              <a:buClr>
                <a:srgbClr val="C00000"/>
              </a:buClr>
              <a:buFont typeface="Arial" panose="020B0604020202020204" pitchFamily="34" charset="0"/>
              <a:buChar char="•"/>
            </a:pPr>
            <a:endParaRPr lang="en-US" sz="500" i="0" dirty="0">
              <a:effectLst/>
              <a:ea typeface="Roboto Light"/>
            </a:endParaRPr>
          </a:p>
          <a:p>
            <a:pPr marL="342900" indent="-342900">
              <a:buClr>
                <a:srgbClr val="C00000"/>
              </a:buClr>
              <a:buFont typeface="Arial" panose="020B0604020202020204" pitchFamily="34" charset="0"/>
              <a:buChar char="•"/>
            </a:pPr>
            <a:r>
              <a:rPr lang="en-US" b="1" i="0" dirty="0">
                <a:effectLst/>
                <a:ea typeface="Roboto Light"/>
              </a:rPr>
              <a:t>Exang: </a:t>
            </a:r>
            <a:r>
              <a:rPr lang="en-US" i="0" dirty="0">
                <a:effectLst/>
                <a:ea typeface="Roboto Light"/>
              </a:rPr>
              <a:t>used to identify if there is an exercise induced angina.</a:t>
            </a:r>
          </a:p>
          <a:p>
            <a:pPr marL="342900" indent="-342900">
              <a:buClr>
                <a:srgbClr val="C00000"/>
              </a:buClr>
              <a:buFont typeface="Arial" panose="020B0604020202020204" pitchFamily="34" charset="0"/>
              <a:buChar char="•"/>
            </a:pPr>
            <a:endParaRPr lang="en-US" sz="500" i="0" dirty="0">
              <a:effectLst/>
              <a:ea typeface="Roboto Light"/>
            </a:endParaRPr>
          </a:p>
          <a:p>
            <a:pPr marL="342900" indent="-342900">
              <a:buClr>
                <a:srgbClr val="C00000"/>
              </a:buClr>
              <a:buFont typeface="Arial" panose="020B0604020202020204" pitchFamily="34" charset="0"/>
              <a:buChar char="•"/>
            </a:pPr>
            <a:r>
              <a:rPr lang="en-US" b="1" i="0" dirty="0">
                <a:effectLst/>
                <a:ea typeface="Roboto Light"/>
              </a:rPr>
              <a:t>Oldpeak: </a:t>
            </a:r>
            <a:r>
              <a:rPr lang="en-US" i="0" dirty="0">
                <a:effectLst/>
                <a:ea typeface="Roboto Light"/>
              </a:rPr>
              <a:t>describes patient’s depression level.</a:t>
            </a:r>
          </a:p>
          <a:p>
            <a:pPr marL="342900" indent="-342900">
              <a:buClr>
                <a:srgbClr val="C00000"/>
              </a:buClr>
              <a:buFont typeface="Arial" panose="020B0604020202020204" pitchFamily="34" charset="0"/>
              <a:buChar char="•"/>
            </a:pPr>
            <a:endParaRPr lang="en-US" sz="500" i="0" dirty="0">
              <a:effectLst/>
              <a:ea typeface="Roboto Light"/>
            </a:endParaRPr>
          </a:p>
          <a:p>
            <a:pPr marL="342900" indent="-342900">
              <a:buClr>
                <a:srgbClr val="C00000"/>
              </a:buClr>
              <a:buFont typeface="Arial" panose="020B0604020202020204" pitchFamily="34" charset="0"/>
              <a:buChar char="•"/>
            </a:pPr>
            <a:r>
              <a:rPr lang="en-US" b="1" i="0" dirty="0">
                <a:effectLst/>
                <a:ea typeface="Roboto Light" panose="02000000000000000000" pitchFamily="2" charset="0"/>
              </a:rPr>
              <a:t>Slope: </a:t>
            </a:r>
            <a:r>
              <a:rPr lang="en-US" i="0" dirty="0">
                <a:effectLst/>
                <a:ea typeface="Roboto Light" panose="02000000000000000000" pitchFamily="2" charset="0"/>
              </a:rPr>
              <a:t>describes patient condition during peak exercise. It is divided into three segments.</a:t>
            </a:r>
          </a:p>
        </p:txBody>
      </p:sp>
      <p:sp>
        <p:nvSpPr>
          <p:cNvPr id="4" name="TextBox 3">
            <a:extLst>
              <a:ext uri="{FF2B5EF4-FFF2-40B4-BE49-F238E27FC236}">
                <a16:creationId xmlns:a16="http://schemas.microsoft.com/office/drawing/2014/main" id="{9ED5D4A5-7B23-484A-9DC9-8C40813ECB59}"/>
              </a:ext>
            </a:extLst>
          </p:cNvPr>
          <p:cNvSpPr txBox="1"/>
          <p:nvPr/>
        </p:nvSpPr>
        <p:spPr>
          <a:xfrm>
            <a:off x="7489614" y="4761331"/>
            <a:ext cx="3456878" cy="307777"/>
          </a:xfrm>
          <a:prstGeom prst="rect">
            <a:avLst/>
          </a:prstGeom>
          <a:noFill/>
        </p:spPr>
        <p:txBody>
          <a:bodyPr wrap="square" rtlCol="0">
            <a:spAutoFit/>
          </a:bodyPr>
          <a:lstStyle/>
          <a:p>
            <a:pPr algn="ctr"/>
            <a:r>
              <a:rPr lang="en-US" sz="1400" dirty="0">
                <a:solidFill>
                  <a:schemeClr val="bg1">
                    <a:lumMod val="50000"/>
                  </a:schemeClr>
                </a:solidFill>
              </a:rPr>
              <a:t>Heart Disease Prediction Data Set</a:t>
            </a:r>
            <a:endParaRPr lang="en-IN" sz="1400" dirty="0">
              <a:solidFill>
                <a:schemeClr val="bg1">
                  <a:lumMod val="50000"/>
                </a:schemeClr>
              </a:solidFill>
            </a:endParaRPr>
          </a:p>
        </p:txBody>
      </p:sp>
      <p:pic>
        <p:nvPicPr>
          <p:cNvPr id="2" name="Picture 2">
            <a:extLst>
              <a:ext uri="{FF2B5EF4-FFF2-40B4-BE49-F238E27FC236}">
                <a16:creationId xmlns:a16="http://schemas.microsoft.com/office/drawing/2014/main" id="{A23B3683-0D08-4968-9A30-7129C89E8EFC}"/>
              </a:ext>
            </a:extLst>
          </p:cNvPr>
          <p:cNvPicPr>
            <a:picLocks noChangeAspect="1"/>
          </p:cNvPicPr>
          <p:nvPr/>
        </p:nvPicPr>
        <p:blipFill>
          <a:blip r:embed="rId3"/>
          <a:stretch>
            <a:fillRect/>
          </a:stretch>
        </p:blipFill>
        <p:spPr>
          <a:xfrm>
            <a:off x="6474437" y="1458170"/>
            <a:ext cx="5449497" cy="3086822"/>
          </a:xfrm>
          <a:prstGeom prst="rect">
            <a:avLst/>
          </a:prstGeom>
          <a:ln>
            <a:solidFill>
              <a:schemeClr val="bg1">
                <a:lumMod val="75000"/>
              </a:schemeClr>
            </a:solidFill>
          </a:ln>
        </p:spPr>
      </p:pic>
      <p:sp>
        <p:nvSpPr>
          <p:cNvPr id="8" name="Rectangle 7">
            <a:extLst>
              <a:ext uri="{FF2B5EF4-FFF2-40B4-BE49-F238E27FC236}">
                <a16:creationId xmlns:a16="http://schemas.microsoft.com/office/drawing/2014/main" id="{80F55A22-982D-430E-AC31-2FB1D00E914C}"/>
              </a:ext>
            </a:extLst>
          </p:cNvPr>
          <p:cNvSpPr/>
          <p:nvPr/>
        </p:nvSpPr>
        <p:spPr>
          <a:xfrm flipV="1">
            <a:off x="0" y="6751250"/>
            <a:ext cx="12192000" cy="10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757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76DDC54-49DE-4E83-83BB-CB4580F11995}"/>
              </a:ext>
            </a:extLst>
          </p:cNvPr>
          <p:cNvCxnSpPr>
            <a:cxnSpLocks/>
          </p:cNvCxnSpPr>
          <p:nvPr/>
        </p:nvCxnSpPr>
        <p:spPr>
          <a:xfrm flipV="1">
            <a:off x="691812" y="850396"/>
            <a:ext cx="11232122" cy="22302"/>
          </a:xfrm>
          <a:prstGeom prst="line">
            <a:avLst/>
          </a:prstGeom>
          <a:ln w="19050" cap="rnd">
            <a:solidFill>
              <a:srgbClr val="C00000"/>
            </a:solidFill>
            <a:beve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21557" y="411033"/>
            <a:ext cx="3143746" cy="461665"/>
          </a:xfrm>
          <a:prstGeom prst="rect">
            <a:avLst/>
          </a:prstGeom>
          <a:noFill/>
        </p:spPr>
        <p:txBody>
          <a:bodyPr wrap="none" rtlCol="0">
            <a:spAutoFit/>
          </a:bodyPr>
          <a:lstStyle/>
          <a:p>
            <a:r>
              <a:rPr lang="en-US" sz="2400" dirty="0"/>
              <a:t>5 ANALYSIS OF DATASET</a:t>
            </a:r>
            <a:endParaRPr lang="en-IN" sz="2400" dirty="0"/>
          </a:p>
        </p:txBody>
      </p:sp>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4578" y="1059440"/>
            <a:ext cx="4045610" cy="2845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a:extLst>
              <a:ext uri="{FF2B5EF4-FFF2-40B4-BE49-F238E27FC236}">
                <a16:creationId xmlns:a16="http://schemas.microsoft.com/office/drawing/2014/main" id="{EA3B9AC4-81CA-45EF-ADFE-3973B707F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12" y="1059439"/>
            <a:ext cx="6611440" cy="28524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DEE3C2C-F123-4E34-924F-D447A50562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812" y="3998703"/>
            <a:ext cx="3854541" cy="27128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97CA601-4F80-4734-9A90-8765C3DA1B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9826" y="3923770"/>
            <a:ext cx="6698414" cy="2889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376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042" y="215476"/>
            <a:ext cx="6040992" cy="3376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5009" y="318120"/>
            <a:ext cx="3176443" cy="3212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a:extLst>
              <a:ext uri="{FF2B5EF4-FFF2-40B4-BE49-F238E27FC236}">
                <a16:creationId xmlns:a16="http://schemas.microsoft.com/office/drawing/2014/main" id="{624AEA4D-A78F-4543-A130-6B437D82EB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904" y="3729027"/>
            <a:ext cx="9245547" cy="308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500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7D86E11-0807-4D3E-A122-5FBAF43691AD}"/>
              </a:ext>
            </a:extLst>
          </p:cNvPr>
          <p:cNvSpPr/>
          <p:nvPr/>
        </p:nvSpPr>
        <p:spPr>
          <a:xfrm flipV="1">
            <a:off x="0" y="6725113"/>
            <a:ext cx="12192000" cy="10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9E722C18-12AF-4014-A3A2-C2135C91E95E}"/>
              </a:ext>
            </a:extLst>
          </p:cNvPr>
          <p:cNvSpPr txBox="1"/>
          <p:nvPr/>
        </p:nvSpPr>
        <p:spPr>
          <a:xfrm>
            <a:off x="975360" y="1097283"/>
            <a:ext cx="1036320" cy="369332"/>
          </a:xfrm>
          <a:prstGeom prst="rect">
            <a:avLst/>
          </a:prstGeom>
          <a:noFill/>
        </p:spPr>
        <p:txBody>
          <a:bodyPr wrap="square" rtlCol="0">
            <a:spAutoFit/>
          </a:bodyPr>
          <a:lstStyle/>
          <a:p>
            <a:pPr algn="ctr"/>
            <a:r>
              <a:rPr lang="en-US" dirty="0">
                <a:solidFill>
                  <a:schemeClr val="bg1"/>
                </a:solidFill>
              </a:rPr>
              <a:t>84.03%</a:t>
            </a:r>
            <a:endParaRPr lang="en-IN" dirty="0">
              <a:solidFill>
                <a:schemeClr val="bg1"/>
              </a:solidFill>
            </a:endParaRPr>
          </a:p>
        </p:txBody>
      </p:sp>
      <p:sp>
        <p:nvSpPr>
          <p:cNvPr id="8" name="TextBox 7">
            <a:extLst>
              <a:ext uri="{FF2B5EF4-FFF2-40B4-BE49-F238E27FC236}">
                <a16:creationId xmlns:a16="http://schemas.microsoft.com/office/drawing/2014/main" id="{3EEAD8BE-F62F-4A15-AF6A-9A4AEDDCBD47}"/>
              </a:ext>
            </a:extLst>
          </p:cNvPr>
          <p:cNvSpPr txBox="1"/>
          <p:nvPr/>
        </p:nvSpPr>
        <p:spPr>
          <a:xfrm>
            <a:off x="2346530" y="924809"/>
            <a:ext cx="1036320" cy="369332"/>
          </a:xfrm>
          <a:prstGeom prst="rect">
            <a:avLst/>
          </a:prstGeom>
          <a:noFill/>
        </p:spPr>
        <p:txBody>
          <a:bodyPr wrap="square" rtlCol="0">
            <a:spAutoFit/>
          </a:bodyPr>
          <a:lstStyle/>
          <a:p>
            <a:pPr algn="ctr"/>
            <a:r>
              <a:rPr lang="en-US" dirty="0">
                <a:solidFill>
                  <a:schemeClr val="bg1"/>
                </a:solidFill>
              </a:rPr>
              <a:t>85.71%</a:t>
            </a:r>
          </a:p>
        </p:txBody>
      </p:sp>
      <p:sp>
        <p:nvSpPr>
          <p:cNvPr id="9" name="TextBox 8">
            <a:extLst>
              <a:ext uri="{FF2B5EF4-FFF2-40B4-BE49-F238E27FC236}">
                <a16:creationId xmlns:a16="http://schemas.microsoft.com/office/drawing/2014/main" id="{CCBD1326-01C8-411C-ACFB-B23B081416D1}"/>
              </a:ext>
            </a:extLst>
          </p:cNvPr>
          <p:cNvSpPr txBox="1"/>
          <p:nvPr/>
        </p:nvSpPr>
        <p:spPr>
          <a:xfrm>
            <a:off x="3717700" y="949193"/>
            <a:ext cx="1036320" cy="369332"/>
          </a:xfrm>
          <a:prstGeom prst="rect">
            <a:avLst/>
          </a:prstGeom>
          <a:noFill/>
        </p:spPr>
        <p:txBody>
          <a:bodyPr wrap="square" rtlCol="0">
            <a:spAutoFit/>
          </a:bodyPr>
          <a:lstStyle/>
          <a:p>
            <a:pPr algn="ctr"/>
            <a:r>
              <a:rPr lang="en-US" dirty="0">
                <a:solidFill>
                  <a:schemeClr val="bg1"/>
                </a:solidFill>
              </a:rPr>
              <a:t>84.87%</a:t>
            </a:r>
            <a:endParaRPr lang="en-IN" dirty="0">
              <a:solidFill>
                <a:schemeClr val="bg1"/>
              </a:solidFill>
            </a:endParaRPr>
          </a:p>
        </p:txBody>
      </p:sp>
      <p:sp>
        <p:nvSpPr>
          <p:cNvPr id="10" name="TextBox 9">
            <a:extLst>
              <a:ext uri="{FF2B5EF4-FFF2-40B4-BE49-F238E27FC236}">
                <a16:creationId xmlns:a16="http://schemas.microsoft.com/office/drawing/2014/main" id="{D9D8A950-7E69-463A-8303-9FB861AF6388}"/>
              </a:ext>
            </a:extLst>
          </p:cNvPr>
          <p:cNvSpPr txBox="1"/>
          <p:nvPr/>
        </p:nvSpPr>
        <p:spPr>
          <a:xfrm>
            <a:off x="5059680" y="764527"/>
            <a:ext cx="1036320" cy="369332"/>
          </a:xfrm>
          <a:prstGeom prst="rect">
            <a:avLst/>
          </a:prstGeom>
          <a:noFill/>
        </p:spPr>
        <p:txBody>
          <a:bodyPr wrap="square" rtlCol="0">
            <a:spAutoFit/>
          </a:bodyPr>
          <a:lstStyle/>
          <a:p>
            <a:pPr algn="ctr"/>
            <a:r>
              <a:rPr lang="en-US" dirty="0">
                <a:solidFill>
                  <a:schemeClr val="bg1"/>
                </a:solidFill>
              </a:rPr>
              <a:t>88.65%</a:t>
            </a:r>
          </a:p>
        </p:txBody>
      </p:sp>
      <p:sp>
        <p:nvSpPr>
          <p:cNvPr id="12" name="TextBox 11">
            <a:extLst>
              <a:ext uri="{FF2B5EF4-FFF2-40B4-BE49-F238E27FC236}">
                <a16:creationId xmlns:a16="http://schemas.microsoft.com/office/drawing/2014/main" id="{AC834587-B0DE-44AD-B0BA-09E52A844412}"/>
              </a:ext>
            </a:extLst>
          </p:cNvPr>
          <p:cNvSpPr txBox="1"/>
          <p:nvPr/>
        </p:nvSpPr>
        <p:spPr>
          <a:xfrm>
            <a:off x="6401660" y="555477"/>
            <a:ext cx="1036320" cy="369332"/>
          </a:xfrm>
          <a:prstGeom prst="rect">
            <a:avLst/>
          </a:prstGeom>
          <a:noFill/>
        </p:spPr>
        <p:txBody>
          <a:bodyPr wrap="square" rtlCol="0">
            <a:spAutoFit/>
          </a:bodyPr>
          <a:lstStyle/>
          <a:p>
            <a:pPr algn="ctr"/>
            <a:r>
              <a:rPr lang="en-US" dirty="0">
                <a:solidFill>
                  <a:schemeClr val="bg1"/>
                </a:solidFill>
              </a:rPr>
              <a:t>93.70%</a:t>
            </a:r>
            <a:endParaRPr lang="en-IN" dirty="0">
              <a:solidFill>
                <a:schemeClr val="bg1"/>
              </a:solidFill>
            </a:endParaRPr>
          </a:p>
        </p:txBody>
      </p:sp>
      <p:sp>
        <p:nvSpPr>
          <p:cNvPr id="13" name="TextBox 12">
            <a:extLst>
              <a:ext uri="{FF2B5EF4-FFF2-40B4-BE49-F238E27FC236}">
                <a16:creationId xmlns:a16="http://schemas.microsoft.com/office/drawing/2014/main" id="{ED3F3717-D222-424D-B352-F8735A2872C3}"/>
              </a:ext>
            </a:extLst>
          </p:cNvPr>
          <p:cNvSpPr txBox="1"/>
          <p:nvPr/>
        </p:nvSpPr>
        <p:spPr>
          <a:xfrm>
            <a:off x="7790135" y="912617"/>
            <a:ext cx="1036320" cy="369332"/>
          </a:xfrm>
          <a:prstGeom prst="rect">
            <a:avLst/>
          </a:prstGeom>
          <a:noFill/>
        </p:spPr>
        <p:txBody>
          <a:bodyPr wrap="square" rtlCol="0">
            <a:spAutoFit/>
          </a:bodyPr>
          <a:lstStyle/>
          <a:p>
            <a:pPr algn="ctr"/>
            <a:r>
              <a:rPr lang="en-US" dirty="0">
                <a:solidFill>
                  <a:schemeClr val="bg1"/>
                </a:solidFill>
              </a:rPr>
              <a:t>86.55%</a:t>
            </a:r>
            <a:endParaRPr lang="en-IN" dirty="0">
              <a:solidFill>
                <a:schemeClr val="bg1"/>
              </a:solidFill>
            </a:endParaRPr>
          </a:p>
        </p:txBody>
      </p:sp>
      <p:sp>
        <p:nvSpPr>
          <p:cNvPr id="14" name="TextBox 13">
            <a:extLst>
              <a:ext uri="{FF2B5EF4-FFF2-40B4-BE49-F238E27FC236}">
                <a16:creationId xmlns:a16="http://schemas.microsoft.com/office/drawing/2014/main" id="{2A9AB7D0-D210-4C89-B692-45EC7265BD69}"/>
              </a:ext>
            </a:extLst>
          </p:cNvPr>
          <p:cNvSpPr txBox="1"/>
          <p:nvPr/>
        </p:nvSpPr>
        <p:spPr>
          <a:xfrm>
            <a:off x="9172943" y="628629"/>
            <a:ext cx="1036320" cy="369332"/>
          </a:xfrm>
          <a:prstGeom prst="rect">
            <a:avLst/>
          </a:prstGeom>
          <a:noFill/>
        </p:spPr>
        <p:txBody>
          <a:bodyPr wrap="square" rtlCol="0">
            <a:spAutoFit/>
          </a:bodyPr>
          <a:lstStyle/>
          <a:p>
            <a:pPr algn="ctr"/>
            <a:r>
              <a:rPr lang="en-US" dirty="0">
                <a:solidFill>
                  <a:schemeClr val="bg1"/>
                </a:solidFill>
              </a:rPr>
              <a:t>91.17%</a:t>
            </a:r>
          </a:p>
        </p:txBody>
      </p:sp>
      <p:sp>
        <p:nvSpPr>
          <p:cNvPr id="15" name="TextBox 14">
            <a:extLst>
              <a:ext uri="{FF2B5EF4-FFF2-40B4-BE49-F238E27FC236}">
                <a16:creationId xmlns:a16="http://schemas.microsoft.com/office/drawing/2014/main" id="{FB6D5572-0EE3-4222-B9A8-AF74FA794B7B}"/>
              </a:ext>
            </a:extLst>
          </p:cNvPr>
          <p:cNvSpPr txBox="1"/>
          <p:nvPr/>
        </p:nvSpPr>
        <p:spPr>
          <a:xfrm>
            <a:off x="10520590" y="1018773"/>
            <a:ext cx="1036320" cy="369332"/>
          </a:xfrm>
          <a:prstGeom prst="rect">
            <a:avLst/>
          </a:prstGeom>
          <a:noFill/>
        </p:spPr>
        <p:txBody>
          <a:bodyPr wrap="square" rtlCol="0">
            <a:spAutoFit/>
          </a:bodyPr>
          <a:lstStyle/>
          <a:p>
            <a:pPr algn="ctr"/>
            <a:r>
              <a:rPr lang="en-US" dirty="0">
                <a:solidFill>
                  <a:schemeClr val="bg1"/>
                </a:solidFill>
              </a:rPr>
              <a:t>83.19%</a:t>
            </a:r>
            <a:endParaRPr lang="en-IN" dirty="0">
              <a:solidFill>
                <a:schemeClr val="bg1"/>
              </a:solidFill>
            </a:endParaRPr>
          </a:p>
        </p:txBody>
      </p:sp>
      <p:pic>
        <p:nvPicPr>
          <p:cNvPr id="3074" name="Picture 2">
            <a:extLst>
              <a:ext uri="{FF2B5EF4-FFF2-40B4-BE49-F238E27FC236}">
                <a16:creationId xmlns:a16="http://schemas.microsoft.com/office/drawing/2014/main" id="{8B6519F5-FCF0-4AF8-9E17-228BFD9EB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305" y="628629"/>
            <a:ext cx="10858729" cy="56929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6743809-C669-456B-A164-EE30C906B908}"/>
              </a:ext>
            </a:extLst>
          </p:cNvPr>
          <p:cNvSpPr txBox="1"/>
          <p:nvPr/>
        </p:nvSpPr>
        <p:spPr>
          <a:xfrm>
            <a:off x="1493520" y="2440224"/>
            <a:ext cx="595035" cy="307777"/>
          </a:xfrm>
          <a:prstGeom prst="rect">
            <a:avLst/>
          </a:prstGeom>
          <a:noFill/>
        </p:spPr>
        <p:txBody>
          <a:bodyPr wrap="square" rtlCol="0">
            <a:spAutoFit/>
          </a:bodyPr>
          <a:lstStyle/>
          <a:p>
            <a:r>
              <a:rPr lang="en-IN" sz="1400" dirty="0">
                <a:solidFill>
                  <a:schemeClr val="bg1"/>
                </a:solidFill>
              </a:rPr>
              <a:t>71.87</a:t>
            </a:r>
          </a:p>
        </p:txBody>
      </p:sp>
      <p:sp>
        <p:nvSpPr>
          <p:cNvPr id="16" name="TextBox 15">
            <a:extLst>
              <a:ext uri="{FF2B5EF4-FFF2-40B4-BE49-F238E27FC236}">
                <a16:creationId xmlns:a16="http://schemas.microsoft.com/office/drawing/2014/main" id="{5256B754-A7B1-4AA3-9157-6265E7C0709F}"/>
              </a:ext>
            </a:extLst>
          </p:cNvPr>
          <p:cNvSpPr txBox="1"/>
          <p:nvPr/>
        </p:nvSpPr>
        <p:spPr>
          <a:xfrm>
            <a:off x="2651076" y="2440223"/>
            <a:ext cx="595035" cy="307777"/>
          </a:xfrm>
          <a:prstGeom prst="rect">
            <a:avLst/>
          </a:prstGeom>
          <a:noFill/>
        </p:spPr>
        <p:txBody>
          <a:bodyPr wrap="square" rtlCol="0">
            <a:spAutoFit/>
          </a:bodyPr>
          <a:lstStyle/>
          <a:p>
            <a:r>
              <a:rPr lang="en-IN" sz="1400" dirty="0">
                <a:solidFill>
                  <a:schemeClr val="bg1"/>
                </a:solidFill>
              </a:rPr>
              <a:t>68.93</a:t>
            </a:r>
          </a:p>
        </p:txBody>
      </p:sp>
      <p:sp>
        <p:nvSpPr>
          <p:cNvPr id="17" name="TextBox 16">
            <a:extLst>
              <a:ext uri="{FF2B5EF4-FFF2-40B4-BE49-F238E27FC236}">
                <a16:creationId xmlns:a16="http://schemas.microsoft.com/office/drawing/2014/main" id="{4CA4F2DF-EA07-4225-A29E-49D915D3BC51}"/>
              </a:ext>
            </a:extLst>
          </p:cNvPr>
          <p:cNvSpPr txBox="1"/>
          <p:nvPr/>
        </p:nvSpPr>
        <p:spPr>
          <a:xfrm>
            <a:off x="3991557" y="1717981"/>
            <a:ext cx="595035" cy="307777"/>
          </a:xfrm>
          <a:prstGeom prst="rect">
            <a:avLst/>
          </a:prstGeom>
          <a:noFill/>
        </p:spPr>
        <p:txBody>
          <a:bodyPr wrap="square" rtlCol="0">
            <a:spAutoFit/>
          </a:bodyPr>
          <a:lstStyle/>
          <a:p>
            <a:r>
              <a:rPr lang="en-IN" sz="1400" dirty="0">
                <a:solidFill>
                  <a:schemeClr val="bg1"/>
                </a:solidFill>
              </a:rPr>
              <a:t>83.77</a:t>
            </a:r>
          </a:p>
        </p:txBody>
      </p:sp>
      <p:sp>
        <p:nvSpPr>
          <p:cNvPr id="18" name="TextBox 17">
            <a:extLst>
              <a:ext uri="{FF2B5EF4-FFF2-40B4-BE49-F238E27FC236}">
                <a16:creationId xmlns:a16="http://schemas.microsoft.com/office/drawing/2014/main" id="{E20D5BE4-D63D-4A95-A49B-AE05F25FACAD}"/>
              </a:ext>
            </a:extLst>
          </p:cNvPr>
          <p:cNvSpPr txBox="1"/>
          <p:nvPr/>
        </p:nvSpPr>
        <p:spPr>
          <a:xfrm>
            <a:off x="5177626" y="1234278"/>
            <a:ext cx="595035" cy="307777"/>
          </a:xfrm>
          <a:prstGeom prst="rect">
            <a:avLst/>
          </a:prstGeom>
          <a:noFill/>
        </p:spPr>
        <p:txBody>
          <a:bodyPr wrap="square" rtlCol="0">
            <a:spAutoFit/>
          </a:bodyPr>
          <a:lstStyle/>
          <a:p>
            <a:r>
              <a:rPr lang="en-IN" sz="1400" dirty="0">
                <a:solidFill>
                  <a:schemeClr val="bg1"/>
                </a:solidFill>
              </a:rPr>
              <a:t>92.74</a:t>
            </a:r>
          </a:p>
        </p:txBody>
      </p:sp>
      <p:sp>
        <p:nvSpPr>
          <p:cNvPr id="19" name="TextBox 18">
            <a:extLst>
              <a:ext uri="{FF2B5EF4-FFF2-40B4-BE49-F238E27FC236}">
                <a16:creationId xmlns:a16="http://schemas.microsoft.com/office/drawing/2014/main" id="{32ED5291-0C34-4CA4-BBF6-EC8EE0152602}"/>
              </a:ext>
            </a:extLst>
          </p:cNvPr>
          <p:cNvSpPr txBox="1"/>
          <p:nvPr/>
        </p:nvSpPr>
        <p:spPr>
          <a:xfrm>
            <a:off x="6438992" y="1022081"/>
            <a:ext cx="595035" cy="307777"/>
          </a:xfrm>
          <a:prstGeom prst="rect">
            <a:avLst/>
          </a:prstGeom>
          <a:noFill/>
        </p:spPr>
        <p:txBody>
          <a:bodyPr wrap="square" rtlCol="0">
            <a:spAutoFit/>
          </a:bodyPr>
          <a:lstStyle/>
          <a:p>
            <a:r>
              <a:rPr lang="en-IN" sz="1400" dirty="0">
                <a:solidFill>
                  <a:schemeClr val="bg1"/>
                </a:solidFill>
              </a:rPr>
              <a:t>96.75</a:t>
            </a:r>
          </a:p>
        </p:txBody>
      </p:sp>
      <p:sp>
        <p:nvSpPr>
          <p:cNvPr id="20" name="TextBox 19">
            <a:extLst>
              <a:ext uri="{FF2B5EF4-FFF2-40B4-BE49-F238E27FC236}">
                <a16:creationId xmlns:a16="http://schemas.microsoft.com/office/drawing/2014/main" id="{FB730870-2583-4941-BAFB-9D46D3CFEC89}"/>
              </a:ext>
            </a:extLst>
          </p:cNvPr>
          <p:cNvSpPr txBox="1"/>
          <p:nvPr/>
        </p:nvSpPr>
        <p:spPr>
          <a:xfrm>
            <a:off x="7713260" y="1871869"/>
            <a:ext cx="595035" cy="307777"/>
          </a:xfrm>
          <a:prstGeom prst="rect">
            <a:avLst/>
          </a:prstGeom>
          <a:noFill/>
        </p:spPr>
        <p:txBody>
          <a:bodyPr wrap="square" rtlCol="0">
            <a:spAutoFit/>
          </a:bodyPr>
          <a:lstStyle/>
          <a:p>
            <a:r>
              <a:rPr lang="en-IN" sz="1400" dirty="0">
                <a:solidFill>
                  <a:schemeClr val="bg1"/>
                </a:solidFill>
              </a:rPr>
              <a:t>80.99</a:t>
            </a:r>
          </a:p>
        </p:txBody>
      </p:sp>
      <p:sp>
        <p:nvSpPr>
          <p:cNvPr id="21" name="TextBox 20">
            <a:extLst>
              <a:ext uri="{FF2B5EF4-FFF2-40B4-BE49-F238E27FC236}">
                <a16:creationId xmlns:a16="http://schemas.microsoft.com/office/drawing/2014/main" id="{E6F632EE-6DA5-47E9-9F41-F18659FFB2BD}"/>
              </a:ext>
            </a:extLst>
          </p:cNvPr>
          <p:cNvSpPr txBox="1"/>
          <p:nvPr/>
        </p:nvSpPr>
        <p:spPr>
          <a:xfrm>
            <a:off x="9024860" y="2010676"/>
            <a:ext cx="595035" cy="307777"/>
          </a:xfrm>
          <a:prstGeom prst="rect">
            <a:avLst/>
          </a:prstGeom>
          <a:noFill/>
        </p:spPr>
        <p:txBody>
          <a:bodyPr wrap="square" rtlCol="0">
            <a:spAutoFit/>
          </a:bodyPr>
          <a:lstStyle/>
          <a:p>
            <a:r>
              <a:rPr lang="en-IN" sz="1400" dirty="0">
                <a:solidFill>
                  <a:schemeClr val="bg1"/>
                </a:solidFill>
              </a:rPr>
              <a:t>78.36</a:t>
            </a:r>
          </a:p>
        </p:txBody>
      </p:sp>
      <p:sp>
        <p:nvSpPr>
          <p:cNvPr id="22" name="TextBox 21">
            <a:extLst>
              <a:ext uri="{FF2B5EF4-FFF2-40B4-BE49-F238E27FC236}">
                <a16:creationId xmlns:a16="http://schemas.microsoft.com/office/drawing/2014/main" id="{BACEB020-532A-4204-9D06-570F5E9D5914}"/>
              </a:ext>
            </a:extLst>
          </p:cNvPr>
          <p:cNvSpPr txBox="1"/>
          <p:nvPr/>
        </p:nvSpPr>
        <p:spPr>
          <a:xfrm>
            <a:off x="10161200" y="2286334"/>
            <a:ext cx="595035" cy="307777"/>
          </a:xfrm>
          <a:prstGeom prst="rect">
            <a:avLst/>
          </a:prstGeom>
          <a:noFill/>
        </p:spPr>
        <p:txBody>
          <a:bodyPr wrap="square" rtlCol="0">
            <a:spAutoFit/>
          </a:bodyPr>
          <a:lstStyle/>
          <a:p>
            <a:r>
              <a:rPr lang="en-IN" sz="1400" dirty="0">
                <a:solidFill>
                  <a:schemeClr val="bg1"/>
                </a:solidFill>
              </a:rPr>
              <a:t>72.95</a:t>
            </a:r>
          </a:p>
        </p:txBody>
      </p:sp>
    </p:spTree>
    <p:extLst>
      <p:ext uri="{BB962C8B-B14F-4D97-AF65-F5344CB8AC3E}">
        <p14:creationId xmlns:p14="http://schemas.microsoft.com/office/powerpoint/2010/main" val="2047618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0010-business-presentation-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1412</TotalTime>
  <Words>2890</Words>
  <Application>Microsoft Office PowerPoint</Application>
  <PresentationFormat>Widescreen</PresentationFormat>
  <Paragraphs>409</Paragraphs>
  <Slides>28</Slides>
  <Notes>27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微软雅黑</vt:lpstr>
      <vt:lpstr>Arial</vt:lpstr>
      <vt:lpstr>Arial,Sans-Serif</vt:lpstr>
      <vt:lpstr>Calibri</vt:lpstr>
      <vt:lpstr>Calibri Light</vt:lpstr>
      <vt:lpstr>Cambria</vt:lpstr>
      <vt:lpstr>Open Sans</vt:lpstr>
      <vt:lpstr>Roboto</vt:lpstr>
      <vt:lpstr>Roboto Light</vt:lpstr>
      <vt:lpstr>Roboto Thin</vt:lpstr>
      <vt:lpstr>Times New Roman</vt:lpstr>
      <vt:lpstr>30010-business-presentation-1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30010-business-presentation-1</dc:title>
  <dc:creator>acer</dc:creator>
  <cp:lastModifiedBy>DURGESH KUMAR</cp:lastModifiedBy>
  <cp:revision>131</cp:revision>
  <dcterms:created xsi:type="dcterms:W3CDTF">2020-03-22T07:32:46Z</dcterms:created>
  <dcterms:modified xsi:type="dcterms:W3CDTF">2022-04-24T11:12:09Z</dcterms:modified>
</cp:coreProperties>
</file>